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60" r:id="rId4"/>
    <p:sldId id="264" r:id="rId5"/>
    <p:sldId id="266" r:id="rId6"/>
    <p:sldId id="265" r:id="rId7"/>
    <p:sldId id="321" r:id="rId8"/>
    <p:sldId id="319" r:id="rId9"/>
    <p:sldId id="258" r:id="rId10"/>
    <p:sldId id="261" r:id="rId11"/>
    <p:sldId id="322" r:id="rId12"/>
    <p:sldId id="257" r:id="rId13"/>
    <p:sldId id="291" r:id="rId14"/>
    <p:sldId id="262" r:id="rId15"/>
    <p:sldId id="288" r:id="rId16"/>
    <p:sldId id="289" r:id="rId17"/>
    <p:sldId id="290" r:id="rId18"/>
    <p:sldId id="294" r:id="rId19"/>
    <p:sldId id="304" r:id="rId20"/>
    <p:sldId id="299" r:id="rId21"/>
    <p:sldId id="292" r:id="rId22"/>
    <p:sldId id="293" r:id="rId23"/>
    <p:sldId id="295" r:id="rId24"/>
    <p:sldId id="297" r:id="rId25"/>
    <p:sldId id="301" r:id="rId26"/>
    <p:sldId id="305" r:id="rId27"/>
    <p:sldId id="313" r:id="rId28"/>
    <p:sldId id="314" r:id="rId29"/>
    <p:sldId id="315" r:id="rId30"/>
    <p:sldId id="316" r:id="rId31"/>
    <p:sldId id="317" r:id="rId32"/>
    <p:sldId id="278" r:id="rId33"/>
    <p:sldId id="281" r:id="rId34"/>
    <p:sldId id="31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674"/>
  </p:normalViewPr>
  <p:slideViewPr>
    <p:cSldViewPr snapToGrid="0" snapToObjects="1">
      <p:cViewPr varScale="1">
        <p:scale>
          <a:sx n="66" d="100"/>
          <a:sy n="66" d="100"/>
        </p:scale>
        <p:origin x="90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-356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miehartzell:Documents:Investment%20policy%20work:Stage%20one%20results:Final%20data:Graphs%20for%20media%20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miehartzell:Documents:Investment%20policy%20work:Stage%20one%20results:Final%20data:Graphs%20for%20media%20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miehartzell:Documents:Investment%20policy%20work:Stage%20two%20results:stage%202%20tables%20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miehartzell:Documents:Investment%20policy%20work:Stage%20two%20results:stage%202%20tables%20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miehartzell:Documents:Investment%20policy%20work:Stage%20two%20results:stage%202%20tables%20analy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miehartzell:Documents:Investment%20policy%20work:Stage%20two%20results:stage%202%20tables%20analy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miehartzell:Documents:Investment%20policy%20work:Stage%20two%20results:stage%202%20tables%20analys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amiehartzell:Documents:Investment%20policy%20work:Stage%20two%20results:stage%202%20tables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Age!$C$173</c:f>
              <c:strCache>
                <c:ptCount val="1"/>
                <c:pt idx="0">
                  <c:v>UK population</c:v>
                </c:pt>
              </c:strCache>
            </c:strRef>
          </c:tx>
          <c:invertIfNegative val="0"/>
          <c:cat>
            <c:strRef>
              <c:f>Age!$A$174:$A$181</c:f>
              <c:strCache>
                <c:ptCount val="8"/>
                <c:pt idx="0">
                  <c:v>18-20</c:v>
                </c:pt>
                <c:pt idx="1">
                  <c:v>21-30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  <c:pt idx="5">
                  <c:v>61-70</c:v>
                </c:pt>
                <c:pt idx="6">
                  <c:v>71-80</c:v>
                </c:pt>
                <c:pt idx="7">
                  <c:v>OVER 80</c:v>
                </c:pt>
              </c:strCache>
            </c:strRef>
          </c:cat>
          <c:val>
            <c:numRef>
              <c:f>Age!$C$174:$C$181</c:f>
              <c:numCache>
                <c:formatCode>0%</c:formatCode>
                <c:ptCount val="8"/>
                <c:pt idx="0">
                  <c:v>0.05</c:v>
                </c:pt>
                <c:pt idx="1">
                  <c:v>0.16</c:v>
                </c:pt>
                <c:pt idx="2">
                  <c:v>0.17</c:v>
                </c:pt>
                <c:pt idx="3">
                  <c:v>0.19</c:v>
                </c:pt>
                <c:pt idx="4">
                  <c:v>0.15</c:v>
                </c:pt>
                <c:pt idx="5">
                  <c:v>0.13</c:v>
                </c:pt>
                <c:pt idx="6">
                  <c:v>0.09</c:v>
                </c:pt>
                <c:pt idx="7">
                  <c:v>0.06</c:v>
                </c:pt>
              </c:numCache>
            </c:numRef>
          </c:val>
        </c:ser>
        <c:ser>
          <c:idx val="0"/>
          <c:order val="1"/>
          <c:tx>
            <c:strRef>
              <c:f>Age!$B$173</c:f>
              <c:strCache>
                <c:ptCount val="1"/>
                <c:pt idx="0">
                  <c:v>Positive savers and investors</c:v>
                </c:pt>
              </c:strCache>
            </c:strRef>
          </c:tx>
          <c:invertIfNegative val="0"/>
          <c:cat>
            <c:strRef>
              <c:f>Age!$A$174:$A$181</c:f>
              <c:strCache>
                <c:ptCount val="8"/>
                <c:pt idx="0">
                  <c:v>18-20</c:v>
                </c:pt>
                <c:pt idx="1">
                  <c:v>21-30</c:v>
                </c:pt>
                <c:pt idx="2">
                  <c:v>31-40</c:v>
                </c:pt>
                <c:pt idx="3">
                  <c:v>41-50</c:v>
                </c:pt>
                <c:pt idx="4">
                  <c:v>51-60</c:v>
                </c:pt>
                <c:pt idx="5">
                  <c:v>61-70</c:v>
                </c:pt>
                <c:pt idx="6">
                  <c:v>71-80</c:v>
                </c:pt>
                <c:pt idx="7">
                  <c:v>OVER 80</c:v>
                </c:pt>
              </c:strCache>
            </c:strRef>
          </c:cat>
          <c:val>
            <c:numRef>
              <c:f>Age!$B$174:$B$181</c:f>
              <c:numCache>
                <c:formatCode>0%</c:formatCode>
                <c:ptCount val="8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0.14000000000000001</c:v>
                </c:pt>
                <c:pt idx="4">
                  <c:v>0.25</c:v>
                </c:pt>
                <c:pt idx="5">
                  <c:v>0.32</c:v>
                </c:pt>
                <c:pt idx="6">
                  <c:v>0.11</c:v>
                </c:pt>
                <c:pt idx="7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180232"/>
        <c:axId val="327186216"/>
      </c:barChart>
      <c:catAx>
        <c:axId val="328180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27186216"/>
        <c:crosses val="autoZero"/>
        <c:auto val="1"/>
        <c:lblAlgn val="ctr"/>
        <c:lblOffset val="100"/>
        <c:noMultiLvlLbl val="0"/>
      </c:catAx>
      <c:valAx>
        <c:axId val="3271862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2818023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Sheet2!$C$1</c:f>
              <c:strCache>
                <c:ptCount val="1"/>
                <c:pt idx="0">
                  <c:v>ONS Wealth Assets survey</c:v>
                </c:pt>
              </c:strCache>
            </c:strRef>
          </c:tx>
          <c:invertIfNegative val="0"/>
          <c:cat>
            <c:strRef>
              <c:f>Sheet2!$A$2:$A$8</c:f>
              <c:strCache>
                <c:ptCount val="7"/>
                <c:pt idx="0">
                  <c:v>Less than 0</c:v>
                </c:pt>
                <c:pt idx="1">
                  <c:v>Less than £5,000</c:v>
                </c:pt>
                <c:pt idx="2">
                  <c:v>£5,000 but  &lt; £12,500</c:v>
                </c:pt>
                <c:pt idx="3">
                  <c:v>£12,500 but &lt; £25,000</c:v>
                </c:pt>
                <c:pt idx="4">
                  <c:v>£25,000 but &lt; £50,000</c:v>
                </c:pt>
                <c:pt idx="5">
                  <c:v>£50,000 but &lt; £100,000</c:v>
                </c:pt>
                <c:pt idx="6">
                  <c:v>£100,000 or more</c:v>
                </c:pt>
              </c:strCache>
            </c:strRef>
          </c:cat>
          <c:val>
            <c:numRef>
              <c:f>Sheet2!$C$2:$C$8</c:f>
              <c:numCache>
                <c:formatCode>0%</c:formatCode>
                <c:ptCount val="7"/>
                <c:pt idx="0">
                  <c:v>0.25</c:v>
                </c:pt>
                <c:pt idx="1">
                  <c:v>0.24</c:v>
                </c:pt>
                <c:pt idx="2">
                  <c:v>0.11</c:v>
                </c:pt>
                <c:pt idx="3">
                  <c:v>0.09</c:v>
                </c:pt>
                <c:pt idx="4">
                  <c:v>0.1</c:v>
                </c:pt>
                <c:pt idx="5">
                  <c:v>0.09</c:v>
                </c:pt>
                <c:pt idx="6">
                  <c:v>0.12</c:v>
                </c:pt>
              </c:numCache>
            </c:numRef>
          </c:val>
        </c:ser>
        <c:ser>
          <c:idx val="0"/>
          <c:order val="1"/>
          <c:tx>
            <c:strRef>
              <c:f>Sheet2!$B$1</c:f>
              <c:strCache>
                <c:ptCount val="1"/>
                <c:pt idx="0">
                  <c:v>Positive Investors</c:v>
                </c:pt>
              </c:strCache>
            </c:strRef>
          </c:tx>
          <c:invertIfNegative val="0"/>
          <c:cat>
            <c:strRef>
              <c:f>Sheet2!$A$2:$A$8</c:f>
              <c:strCache>
                <c:ptCount val="7"/>
                <c:pt idx="0">
                  <c:v>Less than 0</c:v>
                </c:pt>
                <c:pt idx="1">
                  <c:v>Less than £5,000</c:v>
                </c:pt>
                <c:pt idx="2">
                  <c:v>£5,000 but  &lt; £12,500</c:v>
                </c:pt>
                <c:pt idx="3">
                  <c:v>£12,500 but &lt; £25,000</c:v>
                </c:pt>
                <c:pt idx="4">
                  <c:v>£25,000 but &lt; £50,000</c:v>
                </c:pt>
                <c:pt idx="5">
                  <c:v>£50,000 but &lt; £100,000</c:v>
                </c:pt>
                <c:pt idx="6">
                  <c:v>£100,000 or more</c:v>
                </c:pt>
              </c:strCache>
            </c:strRef>
          </c:cat>
          <c:val>
            <c:numRef>
              <c:f>Sheet2!$B$2:$B$8</c:f>
              <c:numCache>
                <c:formatCode>0%</c:formatCode>
                <c:ptCount val="7"/>
                <c:pt idx="1">
                  <c:v>0.18</c:v>
                </c:pt>
                <c:pt idx="2">
                  <c:v>0.08</c:v>
                </c:pt>
                <c:pt idx="3">
                  <c:v>0.08</c:v>
                </c:pt>
                <c:pt idx="4">
                  <c:v>0.13</c:v>
                </c:pt>
                <c:pt idx="5">
                  <c:v>0.15</c:v>
                </c:pt>
                <c:pt idx="6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245752"/>
        <c:axId val="326060696"/>
      </c:barChart>
      <c:catAx>
        <c:axId val="327245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6060696"/>
        <c:crosses val="autoZero"/>
        <c:auto val="1"/>
        <c:lblAlgn val="ctr"/>
        <c:lblOffset val="100"/>
        <c:noMultiLvlLbl val="0"/>
      </c:catAx>
      <c:valAx>
        <c:axId val="3260606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724575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Effectiveness!$C$5</c:f>
              <c:strCache>
                <c:ptCount val="1"/>
                <c:pt idx="0">
                  <c:v>National population</c:v>
                </c:pt>
              </c:strCache>
            </c:strRef>
          </c:tx>
          <c:invertIfNegative val="0"/>
          <c:cat>
            <c:strRef>
              <c:f>Effectiveness!$A$6:$A$16</c:f>
              <c:strCache>
                <c:ptCount val="11"/>
                <c:pt idx="0">
                  <c:v>Actively supporting a political party</c:v>
                </c:pt>
                <c:pt idx="2">
                  <c:v>Campaigning</c:v>
                </c:pt>
                <c:pt idx="4">
                  <c:v>Giving money to charity</c:v>
                </c:pt>
                <c:pt idx="6">
                  <c:v>Buying fairtrade or other accredited products</c:v>
                </c:pt>
                <c:pt idx="8">
                  <c:v>Volunteering or fundraising for a charity or local community group</c:v>
                </c:pt>
                <c:pt idx="10">
                  <c:v>Making 'positive' savings and investments</c:v>
                </c:pt>
              </c:strCache>
            </c:strRef>
          </c:cat>
          <c:val>
            <c:numRef>
              <c:f>Effectiveness!$C$6:$C$16</c:f>
              <c:numCache>
                <c:formatCode>General</c:formatCode>
                <c:ptCount val="11"/>
                <c:pt idx="0" formatCode="0%">
                  <c:v>0.28999999999999998</c:v>
                </c:pt>
                <c:pt idx="2" formatCode="0%">
                  <c:v>0.4</c:v>
                </c:pt>
                <c:pt idx="4" formatCode="0%">
                  <c:v>0.61</c:v>
                </c:pt>
                <c:pt idx="6" formatCode="0%">
                  <c:v>0.59</c:v>
                </c:pt>
                <c:pt idx="8" formatCode="0%">
                  <c:v>0.64</c:v>
                </c:pt>
                <c:pt idx="10" formatCode="0%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735032"/>
        <c:axId val="329004720"/>
      </c:barChart>
      <c:catAx>
        <c:axId val="329735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29004720"/>
        <c:crosses val="autoZero"/>
        <c:auto val="1"/>
        <c:lblAlgn val="ctr"/>
        <c:lblOffset val="100"/>
        <c:noMultiLvlLbl val="0"/>
      </c:catAx>
      <c:valAx>
        <c:axId val="3290047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29735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Sheet7!$C$9</c:f>
              <c:strCache>
                <c:ptCount val="1"/>
                <c:pt idx="0">
                  <c:v>National population</c:v>
                </c:pt>
              </c:strCache>
            </c:strRef>
          </c:tx>
          <c:invertIfNegative val="0"/>
          <c:cat>
            <c:strRef>
              <c:f>Sheet7!$A$10:$A$13</c:f>
              <c:strCache>
                <c:ptCount val="4"/>
                <c:pt idx="0">
                  <c:v>Rest of the world</c:v>
                </c:pt>
                <c:pt idx="1">
                  <c:v>In less developed countries </c:v>
                </c:pt>
                <c:pt idx="2">
                  <c:v>In the UK</c:v>
                </c:pt>
                <c:pt idx="3">
                  <c:v>In my local area</c:v>
                </c:pt>
              </c:strCache>
            </c:strRef>
          </c:cat>
          <c:val>
            <c:numRef>
              <c:f>Sheet7!$C$10:$C$13</c:f>
              <c:numCache>
                <c:formatCode>0%</c:formatCode>
                <c:ptCount val="4"/>
                <c:pt idx="0">
                  <c:v>0.02</c:v>
                </c:pt>
                <c:pt idx="1">
                  <c:v>0.08</c:v>
                </c:pt>
                <c:pt idx="2">
                  <c:v>0.32</c:v>
                </c:pt>
                <c:pt idx="3">
                  <c:v>0.57999999999999996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558448"/>
        <c:axId val="329558832"/>
      </c:barChart>
      <c:catAx>
        <c:axId val="329558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29558832"/>
        <c:crosses val="autoZero"/>
        <c:auto val="1"/>
        <c:lblAlgn val="ctr"/>
        <c:lblOffset val="100"/>
        <c:noMultiLvlLbl val="0"/>
      </c:catAx>
      <c:valAx>
        <c:axId val="3295588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9558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'size &amp; interest'!$C$3</c:f>
              <c:strCache>
                <c:ptCount val="1"/>
                <c:pt idx="0">
                  <c:v>segment size as % of whole population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'size &amp; interest'!$A$4:$A$9</c:f>
              <c:strCache>
                <c:ptCount val="6"/>
                <c:pt idx="0">
                  <c:v>The conscientious</c:v>
                </c:pt>
                <c:pt idx="1">
                  <c:v>The receptive</c:v>
                </c:pt>
                <c:pt idx="2">
                  <c:v>The unsure</c:v>
                </c:pt>
                <c:pt idx="3">
                  <c:v>The progressives</c:v>
                </c:pt>
                <c:pt idx="4">
                  <c:v>The well-informed</c:v>
                </c:pt>
                <c:pt idx="5">
                  <c:v>The skeptics</c:v>
                </c:pt>
              </c:strCache>
            </c:strRef>
          </c:cat>
          <c:val>
            <c:numRef>
              <c:f>'size &amp; interest'!$C$4:$C$9</c:f>
              <c:numCache>
                <c:formatCode>0%</c:formatCode>
                <c:ptCount val="6"/>
                <c:pt idx="0">
                  <c:v>5.0000000000000001E-4</c:v>
                </c:pt>
                <c:pt idx="1">
                  <c:v>4.2999999999999997E-2</c:v>
                </c:pt>
                <c:pt idx="2">
                  <c:v>9.4E-2</c:v>
                </c:pt>
                <c:pt idx="3">
                  <c:v>0.14299999999999999</c:v>
                </c:pt>
                <c:pt idx="4">
                  <c:v>0.2475</c:v>
                </c:pt>
                <c:pt idx="5">
                  <c:v>0.47199999999999998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645336"/>
        <c:axId val="328776768"/>
      </c:barChart>
      <c:catAx>
        <c:axId val="329645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28776768"/>
        <c:crosses val="autoZero"/>
        <c:auto val="1"/>
        <c:lblAlgn val="ctr"/>
        <c:lblOffset val="100"/>
        <c:noMultiLvlLbl val="0"/>
      </c:catAx>
      <c:valAx>
        <c:axId val="3287767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9645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0"/>
              <a:t>% of segment that is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Interest!$B$33</c:f>
              <c:strCache>
                <c:ptCount val="1"/>
                <c:pt idx="0">
                  <c:v>Very interested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Interest!$A$34:$A$38</c:f>
              <c:strCache>
                <c:ptCount val="5"/>
                <c:pt idx="0">
                  <c:v>Sceptic</c:v>
                </c:pt>
                <c:pt idx="1">
                  <c:v>Receptive</c:v>
                </c:pt>
                <c:pt idx="2">
                  <c:v>Unsure</c:v>
                </c:pt>
                <c:pt idx="3">
                  <c:v>Well informed</c:v>
                </c:pt>
                <c:pt idx="4">
                  <c:v>Progressive</c:v>
                </c:pt>
              </c:strCache>
            </c:strRef>
          </c:cat>
          <c:val>
            <c:numRef>
              <c:f>Interest!$B$34:$B$38</c:f>
              <c:numCache>
                <c:formatCode>0%</c:formatCode>
                <c:ptCount val="5"/>
                <c:pt idx="0">
                  <c:v>5.3911205073995799E-2</c:v>
                </c:pt>
                <c:pt idx="1">
                  <c:v>0.15116279069767399</c:v>
                </c:pt>
                <c:pt idx="2">
                  <c:v>0.16402116402116401</c:v>
                </c:pt>
                <c:pt idx="3">
                  <c:v>0.30566801619433198</c:v>
                </c:pt>
                <c:pt idx="4">
                  <c:v>0.32746478873239399</c:v>
                </c:pt>
              </c:numCache>
            </c:numRef>
          </c:val>
        </c:ser>
        <c:ser>
          <c:idx val="1"/>
          <c:order val="1"/>
          <c:tx>
            <c:strRef>
              <c:f>Interest!$C$33</c:f>
              <c:strCache>
                <c:ptCount val="1"/>
                <c:pt idx="0">
                  <c:v>Fairly interested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Interest!$A$34:$A$38</c:f>
              <c:strCache>
                <c:ptCount val="5"/>
                <c:pt idx="0">
                  <c:v>Sceptic</c:v>
                </c:pt>
                <c:pt idx="1">
                  <c:v>Receptive</c:v>
                </c:pt>
                <c:pt idx="2">
                  <c:v>Unsure</c:v>
                </c:pt>
                <c:pt idx="3">
                  <c:v>Well informed</c:v>
                </c:pt>
                <c:pt idx="4">
                  <c:v>Progressive</c:v>
                </c:pt>
              </c:strCache>
            </c:strRef>
          </c:cat>
          <c:val>
            <c:numRef>
              <c:f>Interest!$C$34:$C$38</c:f>
              <c:numCache>
                <c:formatCode>0%</c:formatCode>
                <c:ptCount val="5"/>
                <c:pt idx="0">
                  <c:v>0.3446088794926</c:v>
                </c:pt>
                <c:pt idx="1">
                  <c:v>0.68604651162790697</c:v>
                </c:pt>
                <c:pt idx="2">
                  <c:v>0.46031746031746001</c:v>
                </c:pt>
                <c:pt idx="3">
                  <c:v>0.50202429149797601</c:v>
                </c:pt>
                <c:pt idx="4">
                  <c:v>0.264084507042253</c:v>
                </c:pt>
              </c:numCache>
            </c:numRef>
          </c:val>
        </c:ser>
        <c:ser>
          <c:idx val="2"/>
          <c:order val="2"/>
          <c:tx>
            <c:strRef>
              <c:f>Interest!$D$33</c:f>
              <c:strCache>
                <c:ptCount val="1"/>
                <c:pt idx="0">
                  <c:v>No/dont know</c:v>
                </c:pt>
              </c:strCache>
            </c:strRef>
          </c:tx>
          <c:invertIfNegative val="0"/>
          <c:cat>
            <c:strRef>
              <c:f>Interest!$A$34:$A$38</c:f>
              <c:strCache>
                <c:ptCount val="5"/>
                <c:pt idx="0">
                  <c:v>Sceptic</c:v>
                </c:pt>
                <c:pt idx="1">
                  <c:v>Receptive</c:v>
                </c:pt>
                <c:pt idx="2">
                  <c:v>Unsure</c:v>
                </c:pt>
                <c:pt idx="3">
                  <c:v>Well informed</c:v>
                </c:pt>
                <c:pt idx="4">
                  <c:v>Progressive</c:v>
                </c:pt>
              </c:strCache>
            </c:strRef>
          </c:cat>
          <c:val>
            <c:numRef>
              <c:f>Interest!$D$34:$D$38</c:f>
              <c:numCache>
                <c:formatCode>0%</c:formatCode>
                <c:ptCount val="5"/>
                <c:pt idx="0">
                  <c:v>0.60147991543340396</c:v>
                </c:pt>
                <c:pt idx="1">
                  <c:v>0.162790697674419</c:v>
                </c:pt>
                <c:pt idx="2">
                  <c:v>0.37566137566137597</c:v>
                </c:pt>
                <c:pt idx="3">
                  <c:v>0.19230769230769201</c:v>
                </c:pt>
                <c:pt idx="4">
                  <c:v>0.40845070422535201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8777552"/>
        <c:axId val="328777944"/>
      </c:barChart>
      <c:catAx>
        <c:axId val="328777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28777944"/>
        <c:crosses val="autoZero"/>
        <c:auto val="1"/>
        <c:lblAlgn val="ctr"/>
        <c:lblOffset val="100"/>
        <c:noMultiLvlLbl val="0"/>
      </c:catAx>
      <c:valAx>
        <c:axId val="328777944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877755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'Prepared for lower return'!$A$32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strRef>
              <c:f>'Prepared for lower return'!$D$20:$H$20</c:f>
              <c:strCache>
                <c:ptCount val="5"/>
                <c:pt idx="0">
                  <c:v>Unsure</c:v>
                </c:pt>
                <c:pt idx="1">
                  <c:v>Well-informed</c:v>
                </c:pt>
                <c:pt idx="2">
                  <c:v>Receptive</c:v>
                </c:pt>
                <c:pt idx="3">
                  <c:v>Progressive</c:v>
                </c:pt>
                <c:pt idx="4">
                  <c:v>Sceptic</c:v>
                </c:pt>
              </c:strCache>
            </c:strRef>
          </c:cat>
          <c:val>
            <c:numRef>
              <c:f>'Prepared for lower return'!$D$32:$H$32</c:f>
              <c:numCache>
                <c:formatCode>0%</c:formatCode>
                <c:ptCount val="5"/>
                <c:pt idx="0">
                  <c:v>0.41269841269841301</c:v>
                </c:pt>
                <c:pt idx="1">
                  <c:v>0.68218623481781404</c:v>
                </c:pt>
                <c:pt idx="2">
                  <c:v>0.51162790697674398</c:v>
                </c:pt>
                <c:pt idx="3">
                  <c:v>0.48239436619718301</c:v>
                </c:pt>
                <c:pt idx="4">
                  <c:v>7.5052854122621596E-2</c:v>
                </c:pt>
              </c:numCache>
            </c:numRef>
          </c:val>
        </c:ser>
        <c:ser>
          <c:idx val="2"/>
          <c:order val="1"/>
          <c:tx>
            <c:strRef>
              <c:f>'Prepared for lower return'!$A$33</c:f>
              <c:strCache>
                <c:ptCount val="1"/>
                <c:pt idx="0">
                  <c:v>Neither agree or disagree</c:v>
                </c:pt>
              </c:strCache>
            </c:strRef>
          </c:tx>
          <c:invertIfNegative val="0"/>
          <c:cat>
            <c:strRef>
              <c:f>'Prepared for lower return'!$D$20:$H$20</c:f>
              <c:strCache>
                <c:ptCount val="5"/>
                <c:pt idx="0">
                  <c:v>Unsure</c:v>
                </c:pt>
                <c:pt idx="1">
                  <c:v>Well-informed</c:v>
                </c:pt>
                <c:pt idx="2">
                  <c:v>Receptive</c:v>
                </c:pt>
                <c:pt idx="3">
                  <c:v>Progressive</c:v>
                </c:pt>
                <c:pt idx="4">
                  <c:v>Sceptic</c:v>
                </c:pt>
              </c:strCache>
            </c:strRef>
          </c:cat>
          <c:val>
            <c:numRef>
              <c:f>'Prepared for lower return'!$D$33:$H$33</c:f>
              <c:numCache>
                <c:formatCode>0%</c:formatCode>
                <c:ptCount val="5"/>
                <c:pt idx="0">
                  <c:v>0.238095238095238</c:v>
                </c:pt>
                <c:pt idx="1">
                  <c:v>0.145748987854251</c:v>
                </c:pt>
                <c:pt idx="2">
                  <c:v>0.337209302325581</c:v>
                </c:pt>
                <c:pt idx="3">
                  <c:v>4.92957746478873E-2</c:v>
                </c:pt>
                <c:pt idx="4">
                  <c:v>0.17758985200845701</c:v>
                </c:pt>
              </c:numCache>
            </c:numRef>
          </c:val>
        </c:ser>
        <c:ser>
          <c:idx val="3"/>
          <c:order val="2"/>
          <c:tx>
            <c:strRef>
              <c:f>'Prepared for lower return'!$A$34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strRef>
              <c:f>'Prepared for lower return'!$D$20:$H$20</c:f>
              <c:strCache>
                <c:ptCount val="5"/>
                <c:pt idx="0">
                  <c:v>Unsure</c:v>
                </c:pt>
                <c:pt idx="1">
                  <c:v>Well-informed</c:v>
                </c:pt>
                <c:pt idx="2">
                  <c:v>Receptive</c:v>
                </c:pt>
                <c:pt idx="3">
                  <c:v>Progressive</c:v>
                </c:pt>
                <c:pt idx="4">
                  <c:v>Sceptic</c:v>
                </c:pt>
              </c:strCache>
            </c:strRef>
          </c:cat>
          <c:val>
            <c:numRef>
              <c:f>'Prepared for lower return'!$D$34:$H$34</c:f>
              <c:numCache>
                <c:formatCode>0%</c:formatCode>
                <c:ptCount val="5"/>
                <c:pt idx="0">
                  <c:v>0.24338624338624301</c:v>
                </c:pt>
                <c:pt idx="1">
                  <c:v>0.11740890688259099</c:v>
                </c:pt>
                <c:pt idx="2">
                  <c:v>0.15116279069767399</c:v>
                </c:pt>
                <c:pt idx="3">
                  <c:v>5.63380281690141E-2</c:v>
                </c:pt>
                <c:pt idx="4">
                  <c:v>0.72727272727272696</c:v>
                </c:pt>
              </c:numCache>
            </c:numRef>
          </c:val>
        </c:ser>
        <c:ser>
          <c:idx val="0"/>
          <c:order val="3"/>
          <c:tx>
            <c:strRef>
              <c:f>'Prepared for lower return'!$A$31</c:f>
              <c:strCache>
                <c:ptCount val="1"/>
                <c:pt idx="0">
                  <c:v>Don't know</c:v>
                </c:pt>
              </c:strCache>
            </c:strRef>
          </c:tx>
          <c:invertIfNegative val="0"/>
          <c:cat>
            <c:strRef>
              <c:f>'Prepared for lower return'!$D$20:$H$20</c:f>
              <c:strCache>
                <c:ptCount val="5"/>
                <c:pt idx="0">
                  <c:v>Unsure</c:v>
                </c:pt>
                <c:pt idx="1">
                  <c:v>Well-informed</c:v>
                </c:pt>
                <c:pt idx="2">
                  <c:v>Receptive</c:v>
                </c:pt>
                <c:pt idx="3">
                  <c:v>Progressive</c:v>
                </c:pt>
                <c:pt idx="4">
                  <c:v>Sceptic</c:v>
                </c:pt>
              </c:strCache>
            </c:strRef>
          </c:cat>
          <c:val>
            <c:numRef>
              <c:f>'Prepared for lower return'!$D$31:$H$31</c:f>
              <c:numCache>
                <c:formatCode>0%</c:formatCode>
                <c:ptCount val="5"/>
                <c:pt idx="0">
                  <c:v>0.10582010582010599</c:v>
                </c:pt>
                <c:pt idx="1">
                  <c:v>5.4655870445344097E-2</c:v>
                </c:pt>
                <c:pt idx="2">
                  <c:v>0</c:v>
                </c:pt>
                <c:pt idx="3">
                  <c:v>0.411971830985915</c:v>
                </c:pt>
                <c:pt idx="4">
                  <c:v>2.0084566596194502E-2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778728"/>
        <c:axId val="328779120"/>
      </c:barChart>
      <c:catAx>
        <c:axId val="328778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28779120"/>
        <c:crosses val="autoZero"/>
        <c:auto val="1"/>
        <c:lblAlgn val="ctr"/>
        <c:lblOffset val="100"/>
        <c:noMultiLvlLbl val="0"/>
      </c:catAx>
      <c:valAx>
        <c:axId val="32877912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877872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Age!$B$9</c:f>
              <c:strCache>
                <c:ptCount val="1"/>
                <c:pt idx="0">
                  <c:v>Over 50</c:v>
                </c:pt>
              </c:strCache>
            </c:strRef>
          </c:tx>
          <c:invertIfNegative val="0"/>
          <c:cat>
            <c:strRef>
              <c:f>Age!$A$10:$A$14</c:f>
              <c:strCache>
                <c:ptCount val="5"/>
                <c:pt idx="0">
                  <c:v>Receptive</c:v>
                </c:pt>
                <c:pt idx="1">
                  <c:v>Unsure</c:v>
                </c:pt>
                <c:pt idx="2">
                  <c:v>Progressive</c:v>
                </c:pt>
                <c:pt idx="3">
                  <c:v>Well informed</c:v>
                </c:pt>
                <c:pt idx="4">
                  <c:v>Sceptic</c:v>
                </c:pt>
              </c:strCache>
            </c:strRef>
          </c:cat>
          <c:val>
            <c:numRef>
              <c:f>Age!$B$10:$B$14</c:f>
              <c:numCache>
                <c:formatCode>0%</c:formatCode>
                <c:ptCount val="5"/>
                <c:pt idx="0">
                  <c:v>0.04</c:v>
                </c:pt>
                <c:pt idx="1">
                  <c:v>0.1</c:v>
                </c:pt>
                <c:pt idx="2">
                  <c:v>0.06</c:v>
                </c:pt>
                <c:pt idx="3">
                  <c:v>0.14000000000000001</c:v>
                </c:pt>
                <c:pt idx="4">
                  <c:v>0.65</c:v>
                </c:pt>
              </c:numCache>
            </c:numRef>
          </c:val>
        </c:ser>
        <c:ser>
          <c:idx val="1"/>
          <c:order val="1"/>
          <c:tx>
            <c:strRef>
              <c:f>Age!$C$9</c:f>
              <c:strCache>
                <c:ptCount val="1"/>
                <c:pt idx="0">
                  <c:v>Under 40</c:v>
                </c:pt>
              </c:strCache>
            </c:strRef>
          </c:tx>
          <c:invertIfNegative val="0"/>
          <c:cat>
            <c:strRef>
              <c:f>Age!$A$10:$A$14</c:f>
              <c:strCache>
                <c:ptCount val="5"/>
                <c:pt idx="0">
                  <c:v>Receptive</c:v>
                </c:pt>
                <c:pt idx="1">
                  <c:v>Unsure</c:v>
                </c:pt>
                <c:pt idx="2">
                  <c:v>Progressive</c:v>
                </c:pt>
                <c:pt idx="3">
                  <c:v>Well informed</c:v>
                </c:pt>
                <c:pt idx="4">
                  <c:v>Sceptic</c:v>
                </c:pt>
              </c:strCache>
            </c:strRef>
          </c:cat>
          <c:val>
            <c:numRef>
              <c:f>Age!$C$10:$C$14</c:f>
              <c:numCache>
                <c:formatCode>0%</c:formatCode>
                <c:ptCount val="5"/>
                <c:pt idx="0">
                  <c:v>0.05</c:v>
                </c:pt>
                <c:pt idx="1">
                  <c:v>0.1</c:v>
                </c:pt>
                <c:pt idx="2">
                  <c:v>0.19</c:v>
                </c:pt>
                <c:pt idx="3">
                  <c:v>0.33</c:v>
                </c:pt>
                <c:pt idx="4">
                  <c:v>0.33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0079464"/>
        <c:axId val="330079856"/>
      </c:barChart>
      <c:catAx>
        <c:axId val="330079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30079856"/>
        <c:crosses val="autoZero"/>
        <c:auto val="1"/>
        <c:lblAlgn val="ctr"/>
        <c:lblOffset val="100"/>
        <c:noMultiLvlLbl val="0"/>
      </c:catAx>
      <c:valAx>
        <c:axId val="3300798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3007946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7DCAC-243D-B442-B871-F6E6E569CC2B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CC9D8-5F8A-544F-AAB6-A3C9BB451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622BA6-045E-F640-82FA-69C15695DD8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85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Site designed to take investors up ladder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B26A0E-ECA7-624A-92B3-5148A28D1AFD}" type="slidenum">
              <a:rPr lang="en-GB">
                <a:cs typeface="Arial" charset="0"/>
              </a:rPr>
              <a:pPr/>
              <a:t>19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59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Site designed to take investors up ladder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B26A0E-ECA7-624A-92B3-5148A28D1AFD}" type="slidenum">
              <a:rPr lang="en-GB">
                <a:cs typeface="Arial" charset="0"/>
              </a:rPr>
              <a:pPr/>
              <a:t>20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47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Site designed to take investors up ladder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B26A0E-ECA7-624A-92B3-5148A28D1AFD}" type="slidenum">
              <a:rPr lang="en-GB">
                <a:cs typeface="Arial" charset="0"/>
              </a:rPr>
              <a:pPr/>
              <a:t>21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64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Site designed to take investors up ladder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B26A0E-ECA7-624A-92B3-5148A28D1AFD}" type="slidenum">
              <a:rPr lang="en-GB">
                <a:cs typeface="Arial" charset="0"/>
              </a:rPr>
              <a:pPr/>
              <a:t>22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76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Calibri" charset="0"/>
                <a:ea typeface="MS PGothic" charset="0"/>
              </a:rPr>
              <a:t>Connect Hannah to</a:t>
            </a:r>
            <a:r>
              <a:rPr lang="en-US" b="1" baseline="0" dirty="0" smtClean="0">
                <a:latin typeface="Calibri" charset="0"/>
                <a:ea typeface="MS PGothic" charset="0"/>
              </a:rPr>
              <a:t> investments like these.</a:t>
            </a:r>
          </a:p>
          <a:p>
            <a:r>
              <a:rPr lang="en-US" b="1" baseline="0" dirty="0" smtClean="0">
                <a:latin typeface="Calibri" charset="0"/>
                <a:ea typeface="MS PGothic" charset="0"/>
              </a:rPr>
              <a:t>Browse choose and compare </a:t>
            </a:r>
          </a:p>
          <a:p>
            <a:r>
              <a:rPr lang="en-US" b="1" baseline="0" dirty="0" smtClean="0">
                <a:latin typeface="Calibri" charset="0"/>
                <a:ea typeface="MS PGothic" charset="0"/>
              </a:rPr>
              <a:t>£50m raised and 10,000 investors</a:t>
            </a:r>
          </a:p>
          <a:p>
            <a:r>
              <a:rPr lang="en-US" b="1" baseline="0" dirty="0" smtClean="0">
                <a:latin typeface="Calibri" charset="0"/>
                <a:ea typeface="MS PGothic" charset="0"/>
              </a:rPr>
              <a:t>Nothing compared to the trillions invested in the stock exchange. How can we grow the market </a:t>
            </a:r>
            <a:endParaRPr lang="en-US" b="1" dirty="0">
              <a:latin typeface="Calibri" charset="0"/>
              <a:ea typeface="MS PGothic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D152038-5782-AF4B-8E59-2F2D31224111}" type="slidenum">
              <a:rPr lang="en-GB" sz="1200">
                <a:latin typeface="Calibri" charset="0"/>
                <a:cs typeface="Arial" charset="0"/>
              </a:rPr>
              <a:pPr/>
              <a:t>23</a:t>
            </a:fld>
            <a:endParaRPr lang="en-GB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39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>
              <a:latin typeface="Calibri" charset="0"/>
              <a:ea typeface="MS PGothic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D152038-5782-AF4B-8E59-2F2D31224111}" type="slidenum">
              <a:rPr lang="en-GB" sz="1200">
                <a:latin typeface="Calibri" charset="0"/>
                <a:cs typeface="Arial" charset="0"/>
              </a:rPr>
              <a:pPr/>
              <a:t>24</a:t>
            </a:fld>
            <a:endParaRPr lang="en-GB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60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Site designed to take investors up ladder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B26A0E-ECA7-624A-92B3-5148A28D1AFD}" type="slidenum">
              <a:rPr lang="en-GB">
                <a:cs typeface="Arial" charset="0"/>
              </a:rPr>
              <a:pPr/>
              <a:t>25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58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dirty="0">
                <a:latin typeface="Calibri" charset="0"/>
                <a:ea typeface="ＭＳ Ｐゴシック" charset="0"/>
                <a:cs typeface="ＭＳ Ｐゴシック" charset="0"/>
              </a:rPr>
              <a:t>Site designed to take investors up ladder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B26A0E-ECA7-624A-92B3-5148A28D1AFD}" type="slidenum">
              <a:rPr lang="en-GB">
                <a:cs typeface="Arial" charset="0"/>
              </a:rPr>
              <a:pPr/>
              <a:t>26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0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519E9A-850A-4572-8D0C-0FA5F94DB7D3}" type="slidenum">
              <a:rPr lang="en-GB" smtClean="0">
                <a:ea typeface="ＭＳ Ｐゴシック" pitchFamily="34" charset="-128"/>
              </a:rPr>
              <a:pPr/>
              <a:t>8</a:t>
            </a:fld>
            <a:endParaRPr lang="en-GB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798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Calibri" charset="0"/>
                <a:ea typeface="MS PGothic" charset="0"/>
              </a:rPr>
              <a:t>Connect Hannah to</a:t>
            </a:r>
            <a:r>
              <a:rPr lang="en-US" b="1" baseline="0" dirty="0" smtClean="0">
                <a:latin typeface="Calibri" charset="0"/>
                <a:ea typeface="MS PGothic" charset="0"/>
              </a:rPr>
              <a:t> investments like these.</a:t>
            </a:r>
          </a:p>
          <a:p>
            <a:r>
              <a:rPr lang="en-US" b="1" baseline="0" dirty="0" smtClean="0">
                <a:latin typeface="Calibri" charset="0"/>
                <a:ea typeface="MS PGothic" charset="0"/>
              </a:rPr>
              <a:t>Browse choose and compare </a:t>
            </a:r>
          </a:p>
          <a:p>
            <a:r>
              <a:rPr lang="en-US" b="1" baseline="0" dirty="0" smtClean="0">
                <a:latin typeface="Calibri" charset="0"/>
                <a:ea typeface="MS PGothic" charset="0"/>
              </a:rPr>
              <a:t>£50m raised and 10,000 investors</a:t>
            </a:r>
          </a:p>
          <a:p>
            <a:r>
              <a:rPr lang="en-US" b="1" baseline="0" dirty="0" smtClean="0">
                <a:latin typeface="Calibri" charset="0"/>
                <a:ea typeface="MS PGothic" charset="0"/>
              </a:rPr>
              <a:t>Nothing compared to the trillions invested in the stock exchange. How can we grow the market </a:t>
            </a:r>
            <a:endParaRPr lang="en-US" b="1" dirty="0">
              <a:latin typeface="Calibri" charset="0"/>
              <a:ea typeface="MS PGothic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D152038-5782-AF4B-8E59-2F2D31224111}" type="slidenum">
              <a:rPr lang="en-GB" sz="1200">
                <a:latin typeface="Calibri" charset="0"/>
                <a:cs typeface="Arial" charset="0"/>
              </a:rPr>
              <a:pPr/>
              <a:t>9</a:t>
            </a:fld>
            <a:endParaRPr lang="en-GB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2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en-US" altLang="en-US" dirty="0">
              <a:cs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AFC16C6-FC8C-9D42-86E7-628B08FA1138}" type="slidenum">
              <a:rPr lang="en-GB" sz="1200">
                <a:latin typeface="Calibri" charset="0"/>
                <a:cs typeface="Arial" charset="0"/>
              </a:rPr>
              <a:pPr/>
              <a:t>10</a:t>
            </a:fld>
            <a:endParaRPr lang="en-GB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94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mtClean="0">
                <a:ea typeface="ＭＳ Ｐゴシック" pitchFamily="34" charset="-128"/>
              </a:rPr>
              <a:t>Site designed to take investors up ladder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A88A9E1-DA11-47D7-8283-002D183ED0B5}" type="slidenum">
              <a:rPr lang="en-GB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520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88DB-060F-FF45-9FA3-745D441A6A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Site designed to take investors up ladder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B26A0E-ECA7-624A-92B3-5148A28D1AFD}" type="slidenum">
              <a:rPr lang="en-GB">
                <a:cs typeface="Arial" charset="0"/>
              </a:rPr>
              <a:pPr/>
              <a:t>16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55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Site designed to take investors up ladder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B26A0E-ECA7-624A-92B3-5148A28D1AFD}" type="slidenum">
              <a:rPr lang="en-GB">
                <a:cs typeface="Arial" charset="0"/>
              </a:rPr>
              <a:pPr/>
              <a:t>17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76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latin typeface="Calibri" charset="0"/>
                <a:ea typeface="MS PGothic" charset="0"/>
              </a:rPr>
              <a:t>Connect Hannah to</a:t>
            </a:r>
            <a:r>
              <a:rPr lang="en-US" b="1" baseline="0" dirty="0" smtClean="0">
                <a:latin typeface="Calibri" charset="0"/>
                <a:ea typeface="MS PGothic" charset="0"/>
              </a:rPr>
              <a:t> investments like these.</a:t>
            </a:r>
          </a:p>
          <a:p>
            <a:r>
              <a:rPr lang="en-US" b="1" baseline="0" dirty="0" smtClean="0">
                <a:latin typeface="Calibri" charset="0"/>
                <a:ea typeface="MS PGothic" charset="0"/>
              </a:rPr>
              <a:t>Browse choose and compare </a:t>
            </a:r>
          </a:p>
          <a:p>
            <a:r>
              <a:rPr lang="en-US" b="1" baseline="0" dirty="0" smtClean="0">
                <a:latin typeface="Calibri" charset="0"/>
                <a:ea typeface="MS PGothic" charset="0"/>
              </a:rPr>
              <a:t>£50m raised and 10,000 investors</a:t>
            </a:r>
          </a:p>
          <a:p>
            <a:r>
              <a:rPr lang="en-US" b="1" baseline="0" dirty="0" smtClean="0">
                <a:latin typeface="Calibri" charset="0"/>
                <a:ea typeface="MS PGothic" charset="0"/>
              </a:rPr>
              <a:t>Nothing compared to the trillions invested in the stock exchange. How can we grow the market </a:t>
            </a:r>
            <a:endParaRPr lang="en-US" b="1" dirty="0">
              <a:latin typeface="Calibri" charset="0"/>
              <a:ea typeface="MS PGothic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D152038-5782-AF4B-8E59-2F2D31224111}" type="slidenum">
              <a:rPr lang="en-GB" sz="1200">
                <a:latin typeface="Calibri" charset="0"/>
                <a:cs typeface="Arial" charset="0"/>
              </a:rPr>
              <a:pPr/>
              <a:t>18</a:t>
            </a:fld>
            <a:endParaRPr lang="en-GB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6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ED-246D-E940-9E1F-24876F75559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B27-BA3A-4F48-8BD4-51307E80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3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ED-246D-E940-9E1F-24876F75559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B27-BA3A-4F48-8BD4-51307E80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7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ED-246D-E940-9E1F-24876F75559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B27-BA3A-4F48-8BD4-51307E80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53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23850" y="1196975"/>
            <a:ext cx="8424863" cy="0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628800"/>
            <a:ext cx="6048672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000" b="0" i="0">
                <a:solidFill>
                  <a:srgbClr val="666666"/>
                </a:solidFill>
                <a:latin typeface="Lato Regular"/>
                <a:cs typeface="Lato Regular"/>
              </a:defRPr>
            </a:lvl1pPr>
            <a:lvl2pPr>
              <a:defRPr sz="1800" b="0" i="0">
                <a:solidFill>
                  <a:srgbClr val="666666"/>
                </a:solidFill>
                <a:latin typeface="Lato Light"/>
                <a:cs typeface="Lato Light"/>
              </a:defRPr>
            </a:lvl2pPr>
            <a:lvl3pPr>
              <a:defRPr sz="1800" b="0" i="0">
                <a:solidFill>
                  <a:srgbClr val="8DC73F"/>
                </a:solidFill>
                <a:latin typeface="Lato Light"/>
                <a:cs typeface="Lato Light"/>
              </a:defRPr>
            </a:lvl3pPr>
            <a:lvl4pPr>
              <a:defRPr sz="1500" b="0" i="0">
                <a:solidFill>
                  <a:srgbClr val="666666"/>
                </a:solidFill>
                <a:latin typeface="Lato Light"/>
                <a:cs typeface="Lato Light"/>
              </a:defRPr>
            </a:lvl4pPr>
            <a:lvl5pPr>
              <a:defRPr sz="1500" b="0" i="0">
                <a:solidFill>
                  <a:srgbClr val="666666"/>
                </a:solidFill>
                <a:latin typeface="Lato Light"/>
                <a:cs typeface="Lato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0832" y="548680"/>
            <a:ext cx="8229600" cy="72008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3200">
                <a:solidFill>
                  <a:srgbClr val="39A8DB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3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ED-246D-E940-9E1F-24876F75559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B27-BA3A-4F48-8BD4-51307E80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2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ED-246D-E940-9E1F-24876F75559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B27-BA3A-4F48-8BD4-51307E80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9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ED-246D-E940-9E1F-24876F75559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B27-BA3A-4F48-8BD4-51307E80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3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ED-246D-E940-9E1F-24876F75559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B27-BA3A-4F48-8BD4-51307E80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ED-246D-E940-9E1F-24876F75559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B27-BA3A-4F48-8BD4-51307E80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ED-246D-E940-9E1F-24876F75559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B27-BA3A-4F48-8BD4-51307E80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7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ED-246D-E940-9E1F-24876F75559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B27-BA3A-4F48-8BD4-51307E80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0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CCED-246D-E940-9E1F-24876F75559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B27-BA3A-4F48-8BD4-51307E80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7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5CCED-246D-E940-9E1F-24876F75559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E3B27-BA3A-4F48-8BD4-51307E809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3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2"/>
          <p:cNvSpPr>
            <a:spLocks noGrp="1"/>
          </p:cNvSpPr>
          <p:nvPr>
            <p:ph type="title"/>
          </p:nvPr>
        </p:nvSpPr>
        <p:spPr>
          <a:xfrm>
            <a:off x="1987021" y="309563"/>
            <a:ext cx="5368395" cy="719137"/>
          </a:xfrm>
        </p:spPr>
        <p:txBody>
          <a:bodyPr anchor="t"/>
          <a:lstStyle/>
          <a:p>
            <a:pPr algn="l"/>
            <a:r>
              <a:rPr lang="en-GB" b="1" dirty="0">
                <a:latin typeface="Lato Bold" charset="0"/>
                <a:ea typeface="Lato Bold" charset="0"/>
                <a:cs typeface="Lato Bold" charset="0"/>
              </a:rPr>
              <a:t>T</a:t>
            </a:r>
            <a:r>
              <a:rPr lang="en-GB" b="1" dirty="0" smtClean="0">
                <a:latin typeface="Lato Bold" charset="0"/>
                <a:ea typeface="Lato Bold" charset="0"/>
                <a:cs typeface="Lato Bold" charset="0"/>
              </a:rPr>
              <a:t>he positive investor and I </a:t>
            </a:r>
            <a:endParaRPr lang="en-GB" b="1" dirty="0">
              <a:latin typeface="Lato Bold" charset="0"/>
              <a:ea typeface="Lato Bold" charset="0"/>
              <a:cs typeface="Lato Bold" charset="0"/>
            </a:endParaRPr>
          </a:p>
        </p:txBody>
      </p:sp>
      <p:pic>
        <p:nvPicPr>
          <p:cNvPr id="5122" name="Picture 2" descr="Make money do good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4" y="1888166"/>
            <a:ext cx="4971357" cy="419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2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2"/>
          <p:cNvSpPr>
            <a:spLocks noGrp="1"/>
          </p:cNvSpPr>
          <p:nvPr>
            <p:ph type="title"/>
          </p:nvPr>
        </p:nvSpPr>
        <p:spPr bwMode="auto">
          <a:xfrm>
            <a:off x="230188" y="549275"/>
            <a:ext cx="8229600" cy="719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i="1" dirty="0">
                <a:latin typeface="Lato Bold" charset="0"/>
                <a:ea typeface="MS PGothic" charset="0"/>
              </a:rPr>
              <a:t>The</a:t>
            </a:r>
            <a:r>
              <a:rPr lang="en-US" sz="2800" dirty="0">
                <a:latin typeface="Lato Bold" charset="0"/>
                <a:ea typeface="MS PGothic" charset="0"/>
              </a:rPr>
              <a:t> positive investment &amp; savings platform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"/>
            <a:ext cx="9144000" cy="6751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879" y="1544817"/>
            <a:ext cx="29845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832" y="344294"/>
            <a:ext cx="8229600" cy="720080"/>
          </a:xfrm>
        </p:spPr>
        <p:txBody>
          <a:bodyPr/>
          <a:lstStyle/>
          <a:p>
            <a:pPr algn="l"/>
            <a:r>
              <a:rPr lang="en-US" b="1" dirty="0" smtClean="0"/>
              <a:t>The Ethical Stock Exchange 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19307"/>
              </p:ext>
            </p:extLst>
          </p:nvPr>
        </p:nvGraphicFramePr>
        <p:xfrm>
          <a:off x="78861" y="1481708"/>
          <a:ext cx="8986159" cy="4474301"/>
        </p:xfrm>
        <a:graphic>
          <a:graphicData uri="http://schemas.openxmlformats.org/drawingml/2006/table">
            <a:tbl>
              <a:tblPr/>
              <a:tblGrid>
                <a:gridCol w="3652752"/>
                <a:gridCol w="5333407"/>
              </a:tblGrid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FTSE SECTOR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ETHICAL 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Aerospace and </a:t>
                      </a:r>
                      <a:r>
                        <a:rPr lang="en-US" sz="2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Defence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Communications and IT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Phone co-op, rural broadband co-ops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 and Insurance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and Ethical Finance, micro-credit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Food and Drink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Organic Food and Farming, Wholefoods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Health and Pharmaceuticals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 Health, care co-ops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Industrial Manufacture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technologies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Leisure and Media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radio and TV, eco-tourism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Oil Gas and Utilities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 Renewables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Property and Construction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CLTs, Ethical Property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 housing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Forestry and Mining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Sustainable timber, recycling companies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Retailing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Fair trade, local shops, recycled &amp; eco-produce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422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Transportation </a:t>
                      </a: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Sustainable </a:t>
                      </a: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 &amp; fuels</a:t>
                      </a: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car clubs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7" marR="8897" marT="88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63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b="1" dirty="0">
                <a:latin typeface="Lato Bold" charset="0"/>
                <a:ea typeface="Lato Bold" charset="0"/>
                <a:cs typeface="Lato Bold" charset="0"/>
              </a:rPr>
              <a:t>The language we use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487"/>
          <a:stretch/>
        </p:blipFill>
        <p:spPr>
          <a:xfrm>
            <a:off x="0" y="1500068"/>
            <a:ext cx="9108504" cy="516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1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 bwMode="auto">
          <a:xfrm>
            <a:off x="230188" y="476250"/>
            <a:ext cx="8229600" cy="719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dirty="0" smtClean="0">
                <a:latin typeface="Lato Bold" charset="0"/>
                <a:ea typeface="ＭＳ Ｐゴシック" pitchFamily="34" charset="-128"/>
                <a:cs typeface="Lato Bold" charset="0"/>
              </a:rPr>
              <a:t>The hotspots for positive investing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3084" b="4133"/>
          <a:stretch/>
        </p:blipFill>
        <p:spPr>
          <a:xfrm>
            <a:off x="399572" y="1284202"/>
            <a:ext cx="6318385" cy="5546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083" r="43297" b="86268"/>
          <a:stretch/>
        </p:blipFill>
        <p:spPr>
          <a:xfrm>
            <a:off x="5180294" y="1438757"/>
            <a:ext cx="3510615" cy="83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b="1" dirty="0">
                <a:latin typeface="Lato Bold" charset="0"/>
                <a:ea typeface="Lato Bold" charset="0"/>
                <a:cs typeface="Lato Bold" charset="0"/>
              </a:rPr>
              <a:t>The positive saving and investing market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9"/>
          <a:stretch/>
        </p:blipFill>
        <p:spPr bwMode="auto">
          <a:xfrm>
            <a:off x="1605756" y="1433914"/>
            <a:ext cx="5990580" cy="5307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b="1" dirty="0">
                <a:latin typeface="Lato Bold" charset="0"/>
                <a:ea typeface="Lato Bold" charset="0"/>
                <a:cs typeface="Lato Bold" charset="0"/>
              </a:rPr>
              <a:t>The </a:t>
            </a:r>
            <a:r>
              <a:rPr lang="en-US" sz="2800" b="1" dirty="0" smtClean="0">
                <a:latin typeface="Lato Bold" charset="0"/>
                <a:ea typeface="Lato Bold" charset="0"/>
                <a:cs typeface="Lato Bold" charset="0"/>
              </a:rPr>
              <a:t>existing community</a:t>
            </a:r>
            <a:endParaRPr lang="en-US" sz="2800" b="1" dirty="0">
              <a:latin typeface="Lato Bold" charset="0"/>
              <a:ea typeface="Lato Bold" charset="0"/>
              <a:cs typeface="Lato 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2778" y="1382410"/>
            <a:ext cx="49812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60BD34"/>
                </a:solidFill>
                <a:latin typeface="Verdana"/>
                <a:cs typeface="Verdana"/>
              </a:rPr>
              <a:t>10% of 1,550,000 credit union Members</a:t>
            </a:r>
          </a:p>
          <a:p>
            <a:endParaRPr lang="en-US" sz="2200" b="1" i="1" dirty="0" smtClean="0">
              <a:solidFill>
                <a:srgbClr val="246FFF"/>
              </a:solidFill>
              <a:latin typeface="Verdana"/>
              <a:cs typeface="Verdana"/>
            </a:endParaRPr>
          </a:p>
          <a:p>
            <a:r>
              <a:rPr lang="en-US" sz="2200" b="1" i="1" dirty="0">
                <a:solidFill>
                  <a:srgbClr val="39A8DB"/>
                </a:solidFill>
                <a:latin typeface="Verdana"/>
                <a:ea typeface="Lato Bold" charset="0"/>
                <a:cs typeface="Verdana"/>
              </a:rPr>
              <a:t>60,000 positive </a:t>
            </a:r>
            <a:r>
              <a:rPr lang="en-US" sz="2200" b="1" i="1" dirty="0" smtClean="0">
                <a:solidFill>
                  <a:srgbClr val="39A8DB"/>
                </a:solidFill>
                <a:latin typeface="Verdana"/>
                <a:ea typeface="Lato Bold" charset="0"/>
                <a:cs typeface="Verdana"/>
              </a:rPr>
              <a:t>savers </a:t>
            </a:r>
            <a:endParaRPr lang="en-US" sz="2200" b="1" i="1" dirty="0">
              <a:solidFill>
                <a:srgbClr val="39A8DB"/>
              </a:solidFill>
              <a:latin typeface="Verdana"/>
              <a:ea typeface="Lato Bold" charset="0"/>
              <a:cs typeface="Verdana"/>
            </a:endParaRPr>
          </a:p>
          <a:p>
            <a:endParaRPr lang="en-US" sz="2200" b="1" i="1" dirty="0" smtClean="0">
              <a:latin typeface="Verdana"/>
              <a:cs typeface="Verdana"/>
            </a:endParaRPr>
          </a:p>
          <a:p>
            <a:r>
              <a:rPr lang="en-US" sz="2200" b="1" i="1" dirty="0" smtClean="0">
                <a:solidFill>
                  <a:srgbClr val="FEB941"/>
                </a:solidFill>
                <a:latin typeface="Verdana"/>
                <a:cs typeface="Verdana"/>
              </a:rPr>
              <a:t>180,000 positive </a:t>
            </a:r>
          </a:p>
          <a:p>
            <a:r>
              <a:rPr lang="en-US" sz="2200" b="1" i="1" dirty="0" smtClean="0">
                <a:solidFill>
                  <a:srgbClr val="FEB941"/>
                </a:solidFill>
                <a:latin typeface="Verdana"/>
                <a:cs typeface="Verdana"/>
              </a:rPr>
              <a:t>Investments</a:t>
            </a:r>
          </a:p>
          <a:p>
            <a:endParaRPr lang="en-US" sz="2200" b="1" i="1" dirty="0">
              <a:solidFill>
                <a:srgbClr val="FEB941"/>
              </a:solidFill>
              <a:latin typeface="Verdana"/>
              <a:cs typeface="Verdana"/>
            </a:endParaRPr>
          </a:p>
          <a:p>
            <a:r>
              <a:rPr lang="en-US" sz="2200" b="1" i="1" dirty="0" smtClean="0">
                <a:solidFill>
                  <a:srgbClr val="FEB941"/>
                </a:solidFill>
                <a:latin typeface="Verdana"/>
                <a:cs typeface="Verdana"/>
              </a:rPr>
              <a:t>20-40% of 646,000 Coop </a:t>
            </a:r>
          </a:p>
          <a:p>
            <a:r>
              <a:rPr lang="en-US" sz="2200" b="1" i="1" dirty="0" smtClean="0">
                <a:solidFill>
                  <a:srgbClr val="FEB941"/>
                </a:solidFill>
                <a:latin typeface="Verdana"/>
                <a:cs typeface="Verdana"/>
              </a:rPr>
              <a:t>Bank account holders</a:t>
            </a:r>
            <a:endParaRPr lang="en-US" sz="2200" b="1" i="1" dirty="0">
              <a:solidFill>
                <a:srgbClr val="FEB941"/>
              </a:solidFill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2778" y="5221109"/>
            <a:ext cx="469899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300" b="1" i="1" u="sng" dirty="0" smtClean="0">
                <a:solidFill>
                  <a:srgbClr val="FF0000"/>
                </a:solidFill>
                <a:latin typeface="Lato Bold" charset="0"/>
                <a:ea typeface="Lato Bold" charset="0"/>
                <a:cs typeface="Lato Bold" charset="0"/>
              </a:rPr>
              <a:t>The committed:</a:t>
            </a:r>
            <a:endParaRPr lang="en-US" sz="2300" b="1" i="1" u="sng" dirty="0">
              <a:solidFill>
                <a:srgbClr val="FF0000"/>
              </a:solidFill>
              <a:latin typeface="Lato Bold" charset="0"/>
              <a:ea typeface="Lato Bold" charset="0"/>
              <a:cs typeface="Lato Bold" charset="0"/>
            </a:endParaRPr>
          </a:p>
          <a:p>
            <a:r>
              <a:rPr lang="en-US" sz="2300" b="1" i="1" dirty="0" smtClean="0">
                <a:solidFill>
                  <a:srgbClr val="FF0000"/>
                </a:solidFill>
                <a:latin typeface="Lato Bold" charset="0"/>
                <a:ea typeface="Lato Bold" charset="0"/>
                <a:cs typeface="Lato Bold" charset="0"/>
              </a:rPr>
              <a:t>Max </a:t>
            </a:r>
            <a:r>
              <a:rPr lang="en-US" sz="2300" b="1" i="1" dirty="0">
                <a:solidFill>
                  <a:srgbClr val="FF0000"/>
                </a:solidFill>
                <a:latin typeface="Lato Bold" charset="0"/>
                <a:ea typeface="Lato Bold" charset="0"/>
                <a:cs typeface="Lato Bold" charset="0"/>
              </a:rPr>
              <a:t>4</a:t>
            </a:r>
            <a:r>
              <a:rPr lang="en-US" sz="2300" b="1" i="1" dirty="0" smtClean="0">
                <a:solidFill>
                  <a:srgbClr val="FF0000"/>
                </a:solidFill>
                <a:latin typeface="Lato Bold" charset="0"/>
                <a:ea typeface="Lato Bold" charset="0"/>
                <a:cs typeface="Lato Bold" charset="0"/>
              </a:rPr>
              <a:t>00, 000 people - Less than </a:t>
            </a:r>
            <a:r>
              <a:rPr lang="en-US" sz="2300" b="1" i="1" dirty="0">
                <a:solidFill>
                  <a:srgbClr val="FF0000"/>
                </a:solidFill>
                <a:latin typeface="Lato Bold" charset="0"/>
                <a:ea typeface="Lato Bold" charset="0"/>
                <a:cs typeface="Lato Bold" charset="0"/>
              </a:rPr>
              <a:t>1</a:t>
            </a:r>
            <a:r>
              <a:rPr lang="en-US" sz="2300" b="1" i="1" dirty="0" smtClean="0">
                <a:solidFill>
                  <a:srgbClr val="FF0000"/>
                </a:solidFill>
                <a:latin typeface="Lato Bold" charset="0"/>
                <a:ea typeface="Lato Bold" charset="0"/>
                <a:cs typeface="Lato Bold" charset="0"/>
              </a:rPr>
              <a:t>%  of the UK population over 18</a:t>
            </a:r>
            <a:endParaRPr lang="en-US" sz="2300" b="1" i="1" dirty="0">
              <a:solidFill>
                <a:srgbClr val="FF0000"/>
              </a:solidFill>
              <a:latin typeface="Lato Bold" charset="0"/>
              <a:ea typeface="Lato Bold" charset="0"/>
              <a:cs typeface="Lato Bold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803" t="9722" r="33324" b="41447"/>
          <a:stretch/>
        </p:blipFill>
        <p:spPr>
          <a:xfrm>
            <a:off x="435249" y="1382410"/>
            <a:ext cx="3219529" cy="515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67" y="432171"/>
            <a:ext cx="8229600" cy="720080"/>
          </a:xfrm>
        </p:spPr>
        <p:txBody>
          <a:bodyPr/>
          <a:lstStyle/>
          <a:p>
            <a:pPr algn="l"/>
            <a:r>
              <a:rPr lang="en-US" dirty="0" smtClean="0"/>
              <a:t>Age of the existing community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777410"/>
              </p:ext>
            </p:extLst>
          </p:nvPr>
        </p:nvGraphicFramePr>
        <p:xfrm>
          <a:off x="342190" y="1487249"/>
          <a:ext cx="8599329" cy="514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44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567" y="432171"/>
            <a:ext cx="8229600" cy="720080"/>
          </a:xfrm>
        </p:spPr>
        <p:txBody>
          <a:bodyPr/>
          <a:lstStyle/>
          <a:p>
            <a:pPr algn="l"/>
            <a:r>
              <a:rPr lang="en-US" dirty="0"/>
              <a:t>M</a:t>
            </a:r>
            <a:r>
              <a:rPr lang="en-US" dirty="0" smtClean="0"/>
              <a:t>edian </a:t>
            </a:r>
            <a:r>
              <a:rPr lang="en-US" dirty="0"/>
              <a:t>h</a:t>
            </a:r>
            <a:r>
              <a:rPr lang="en-US" dirty="0" smtClean="0"/>
              <a:t>ousehold wealth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833253"/>
              </p:ext>
            </p:extLst>
          </p:nvPr>
        </p:nvGraphicFramePr>
        <p:xfrm>
          <a:off x="308607" y="1471903"/>
          <a:ext cx="8474855" cy="5246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4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"/>
          <p:cNvSpPr>
            <a:spLocks noGrp="1"/>
          </p:cNvSpPr>
          <p:nvPr>
            <p:ph type="title"/>
          </p:nvPr>
        </p:nvSpPr>
        <p:spPr bwMode="auto">
          <a:xfrm>
            <a:off x="230188" y="549275"/>
            <a:ext cx="8229600" cy="719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>
                <a:latin typeface="Lato Bold" charset="0"/>
                <a:ea typeface="MS PGothic" charset="0"/>
              </a:rPr>
              <a:t>UK market sizing</a:t>
            </a:r>
            <a:endParaRPr lang="en-US" dirty="0">
              <a:latin typeface="Lato Bold" charset="0"/>
              <a:ea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710" y="1386593"/>
            <a:ext cx="84937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sz="3000" dirty="0"/>
              <a:t> 19.5 million people</a:t>
            </a:r>
            <a:r>
              <a:rPr lang="en-GB" sz="3000" dirty="0" smtClean="0"/>
              <a:t>, 51</a:t>
            </a:r>
            <a:r>
              <a:rPr lang="en-GB" sz="3000" dirty="0"/>
              <a:t>% of </a:t>
            </a:r>
            <a:r>
              <a:rPr lang="en-GB" sz="3000" dirty="0" smtClean="0"/>
              <a:t>the eligible populatio</a:t>
            </a:r>
            <a:r>
              <a:rPr lang="en-GB" sz="3000" dirty="0"/>
              <a:t>n</a:t>
            </a:r>
            <a:r>
              <a:rPr lang="en-US" sz="3000" dirty="0" smtClean="0"/>
              <a:t>:</a:t>
            </a:r>
            <a:endParaRPr lang="en-US" sz="3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123045"/>
              </p:ext>
            </p:extLst>
          </p:nvPr>
        </p:nvGraphicFramePr>
        <p:xfrm>
          <a:off x="396540" y="2327167"/>
          <a:ext cx="8280243" cy="3944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495"/>
                <a:gridCol w="1721084"/>
                <a:gridCol w="2136664"/>
              </a:tblGrid>
              <a:tr h="986146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Choosing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to save or invest positively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7.8 Million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86146">
                <a:tc>
                  <a:txBody>
                    <a:bodyPr/>
                    <a:lstStyle/>
                    <a:p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      Of which looking to increase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42% of the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</a:rPr>
                        <a:t> above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3.2 million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86146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Looking to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save or invest positively for the first time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39%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11.7 million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86146">
                <a:tc>
                  <a:txBody>
                    <a:bodyPr/>
                    <a:lstStyle/>
                    <a:p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      Of which very interested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21% of the</a:t>
                      </a:r>
                      <a:r>
                        <a:rPr lang="en-US" sz="2400" b="0" i="1" baseline="0" dirty="0" smtClean="0">
                          <a:solidFill>
                            <a:schemeClr val="tx1"/>
                          </a:solidFill>
                        </a:rPr>
                        <a:t> above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1" dirty="0" smtClean="0">
                          <a:solidFill>
                            <a:schemeClr val="tx1"/>
                          </a:solidFill>
                        </a:rPr>
                        <a:t>2.5 million</a:t>
                      </a:r>
                      <a:endParaRPr lang="en-US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3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67" y="432171"/>
            <a:ext cx="8229600" cy="720080"/>
          </a:xfrm>
        </p:spPr>
        <p:txBody>
          <a:bodyPr/>
          <a:lstStyle/>
          <a:p>
            <a:pPr algn="l"/>
            <a:r>
              <a:rPr lang="en-US" dirty="0" smtClean="0"/>
              <a:t>Belief in positive social impact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4892" y="1215615"/>
            <a:ext cx="852736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900" dirty="0" smtClean="0"/>
              <a:t>Positive investment is seen as an effective choice: </a:t>
            </a:r>
            <a:endParaRPr lang="en-US" sz="2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785554"/>
              </p:ext>
            </p:extLst>
          </p:nvPr>
        </p:nvGraphicFramePr>
        <p:xfrm>
          <a:off x="149267" y="1831409"/>
          <a:ext cx="8784239" cy="4860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41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-R5f-1QBZiVM/T9RCtg-IqkI/AAAAAAAAARM/NIDda1_Pceo/s1600/Teenager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574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8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67" y="432171"/>
            <a:ext cx="8229600" cy="720080"/>
          </a:xfrm>
        </p:spPr>
        <p:txBody>
          <a:bodyPr/>
          <a:lstStyle/>
          <a:p>
            <a:pPr algn="l"/>
            <a:r>
              <a:rPr lang="en-US" dirty="0" smtClean="0"/>
              <a:t>Where do you prefer to have an impact?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173721"/>
              </p:ext>
            </p:extLst>
          </p:nvPr>
        </p:nvGraphicFramePr>
        <p:xfrm>
          <a:off x="259550" y="1441161"/>
          <a:ext cx="8716768" cy="526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01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67" y="432171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 six types of positive investor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165049" y="1316247"/>
            <a:ext cx="2610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Lato Black"/>
                <a:cs typeface="Lato Black"/>
              </a:rPr>
              <a:t>The Progressive</a:t>
            </a:r>
            <a:endParaRPr lang="en-US" sz="2200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016" y="1318204"/>
            <a:ext cx="2610000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Lato Black"/>
                <a:cs typeface="Lato Black"/>
              </a:rPr>
              <a:t>The Well-informed</a:t>
            </a:r>
            <a:endParaRPr lang="en-US" sz="22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5049" y="1743859"/>
            <a:ext cx="2610000" cy="45243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Active in campaigns and Fairtrade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Strong </a:t>
            </a:r>
            <a:r>
              <a:rPr lang="en-US" dirty="0">
                <a:latin typeface="Lato Regular"/>
                <a:cs typeface="Lato Regular"/>
              </a:rPr>
              <a:t>believer in effectiveness of PI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Keen to explore new ideas 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Want to live responsibly and be  part of a group</a:t>
            </a:r>
          </a:p>
          <a:p>
            <a:endParaRPr lang="en-US" dirty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Keen on social media</a:t>
            </a:r>
          </a:p>
          <a:p>
            <a:endParaRPr lang="en-US" dirty="0" smtClean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Lato Regular"/>
                <a:cs typeface="Lato Regular"/>
              </a:rPr>
              <a:t>F</a:t>
            </a:r>
            <a:r>
              <a:rPr lang="en-US" dirty="0" smtClean="0">
                <a:latin typeface="Lato Regular"/>
                <a:cs typeface="Lato Regular"/>
              </a:rPr>
              <a:t>emale, under 40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433" y="1749091"/>
            <a:ext cx="2610000" cy="4801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Confident </a:t>
            </a:r>
            <a:r>
              <a:rPr lang="en-US" dirty="0">
                <a:latin typeface="Lato Regular"/>
                <a:cs typeface="Lato Regular"/>
              </a:rPr>
              <a:t>and knowledgeable with financial decisions</a:t>
            </a:r>
            <a:br>
              <a:rPr lang="en-US" dirty="0">
                <a:latin typeface="Lato Regular"/>
                <a:cs typeface="Lato Regular"/>
              </a:rPr>
            </a:br>
            <a:endParaRPr lang="en-US" dirty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Wants </a:t>
            </a:r>
            <a:r>
              <a:rPr lang="en-US" dirty="0">
                <a:latin typeface="Lato Regular"/>
                <a:cs typeface="Lato Regular"/>
              </a:rPr>
              <a:t>measureable  results</a:t>
            </a:r>
            <a:br>
              <a:rPr lang="en-US" dirty="0">
                <a:latin typeface="Lato Regular"/>
                <a:cs typeface="Lato Regular"/>
              </a:rPr>
            </a:br>
            <a:endParaRPr lang="en-US" dirty="0" smtClean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More investors than savers</a:t>
            </a:r>
          </a:p>
          <a:p>
            <a:endParaRPr lang="en-US" dirty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Lato Regular"/>
                <a:cs typeface="Lato Regular"/>
              </a:rPr>
              <a:t>The wealthiest</a:t>
            </a:r>
            <a:br>
              <a:rPr lang="en-US" dirty="0">
                <a:latin typeface="Lato Regular"/>
                <a:cs typeface="Lato Regular"/>
              </a:rPr>
            </a:br>
            <a:endParaRPr lang="en-US" dirty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Lato Regular"/>
                <a:cs typeface="Lato Regular"/>
              </a:rPr>
              <a:t>Want a strong financial return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Under 50  with a mortgage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0798" y="1338093"/>
            <a:ext cx="26100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Lato Black"/>
                <a:cs typeface="Lato Black"/>
              </a:rPr>
              <a:t>The Receptive</a:t>
            </a:r>
            <a:endParaRPr lang="en-US" sz="22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5222" y="1781191"/>
            <a:ext cx="2610000" cy="45243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Open to being convinced</a:t>
            </a:r>
          </a:p>
          <a:p>
            <a:r>
              <a:rPr lang="en-US" dirty="0" smtClean="0">
                <a:latin typeface="Lato Regular"/>
                <a:cs typeface="Lato Regular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Feel </a:t>
            </a:r>
            <a:r>
              <a:rPr lang="en-US" dirty="0">
                <a:latin typeface="Lato Regular"/>
                <a:cs typeface="Lato Regular"/>
              </a:rPr>
              <a:t>no great obligation to society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Not religious</a:t>
            </a:r>
            <a:br>
              <a:rPr lang="en-US" dirty="0" smtClean="0">
                <a:latin typeface="Lato Regular"/>
                <a:cs typeface="Lato Regular"/>
              </a:rPr>
            </a:br>
            <a:endParaRPr lang="en-US" dirty="0" smtClean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Less keen on social action or Fairtrade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Lato Regular"/>
                <a:cs typeface="Lato Regular"/>
              </a:rPr>
              <a:t>O</a:t>
            </a:r>
            <a:r>
              <a:rPr lang="en-US" dirty="0" smtClean="0">
                <a:latin typeface="Lato Regular"/>
                <a:cs typeface="Lato Regular"/>
              </a:rPr>
              <a:t>utright home owners</a:t>
            </a:r>
            <a:br>
              <a:rPr lang="en-US" dirty="0" smtClean="0">
                <a:latin typeface="Lato Regular"/>
                <a:cs typeface="Lato Regular"/>
              </a:rPr>
            </a:br>
            <a:endParaRPr lang="en-US" dirty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Lato Regular"/>
                <a:cs typeface="Lato Regular"/>
              </a:rPr>
              <a:t>Not planning to </a:t>
            </a:r>
            <a:r>
              <a:rPr lang="en-US" dirty="0" smtClean="0">
                <a:latin typeface="Lato Regular"/>
                <a:cs typeface="Lato Regular"/>
              </a:rPr>
              <a:t>invest more</a:t>
            </a:r>
            <a:endParaRPr lang="en-US" dirty="0"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14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67" y="432171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 six types of positive investor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83331" y="1340896"/>
            <a:ext cx="2610000" cy="430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Lato Black"/>
                <a:cs typeface="Lato Black"/>
              </a:rPr>
              <a:t>The Unsure</a:t>
            </a:r>
            <a:endParaRPr lang="en-US" sz="2200" dirty="0">
              <a:solidFill>
                <a:schemeClr val="bg1"/>
              </a:solidFill>
              <a:latin typeface="Lato Black"/>
              <a:cs typeface="Lato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882" y="1328017"/>
            <a:ext cx="2610000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Lato Black"/>
                <a:cs typeface="Lato Black"/>
              </a:rPr>
              <a:t>The Skeptic</a:t>
            </a:r>
            <a:endParaRPr lang="en-US" sz="22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83331" y="1768508"/>
            <a:ext cx="2610000" cy="4801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Lack confidence in financial decisions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Lato Regular"/>
                <a:cs typeface="Lato Regular"/>
              </a:rPr>
              <a:t>Low levels of positive investment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Lower levels of financial wealth</a:t>
            </a:r>
          </a:p>
          <a:p>
            <a:r>
              <a:rPr lang="en-US" dirty="0" smtClean="0">
                <a:latin typeface="Lato Regular"/>
                <a:cs typeface="Lato Regular"/>
              </a:rPr>
              <a:t>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Younger, in part time employment</a:t>
            </a:r>
            <a:br>
              <a:rPr lang="en-US" dirty="0" smtClean="0">
                <a:latin typeface="Lato Regular"/>
                <a:cs typeface="Lato Regular"/>
              </a:rPr>
            </a:br>
            <a:endParaRPr lang="en-US" dirty="0" smtClean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Don</a:t>
            </a:r>
            <a:r>
              <a:rPr lang="mr-IN" dirty="0" smtClean="0">
                <a:latin typeface="Lato Regular"/>
                <a:cs typeface="Lato Regular"/>
              </a:rPr>
              <a:t>’</a:t>
            </a:r>
            <a:r>
              <a:rPr lang="en-US" dirty="0" smtClean="0">
                <a:latin typeface="Lato Regular"/>
                <a:cs typeface="Lato Regular"/>
              </a:rPr>
              <a:t>t trust that the money is well used</a:t>
            </a:r>
          </a:p>
          <a:p>
            <a:endParaRPr lang="en-US" dirty="0" smtClean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Concerned about risk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More female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882" y="1758904"/>
            <a:ext cx="2610000" cy="48013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Don</a:t>
            </a:r>
            <a:r>
              <a:rPr lang="mr-IN" dirty="0" smtClean="0">
                <a:latin typeface="Lato Regular"/>
                <a:cs typeface="Lato Regular"/>
              </a:rPr>
              <a:t>’</a:t>
            </a:r>
            <a:r>
              <a:rPr lang="en-US" dirty="0" smtClean="0">
                <a:latin typeface="Lato Regular"/>
                <a:cs typeface="Lato Regular"/>
              </a:rPr>
              <a:t>t believe in positive investment or social action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Lato Regular"/>
                <a:cs typeface="Lato Regular"/>
              </a:rPr>
              <a:t>B</a:t>
            </a:r>
            <a:r>
              <a:rPr lang="en-US" dirty="0" smtClean="0">
                <a:latin typeface="Lato Regular"/>
                <a:cs typeface="Lato Regular"/>
              </a:rPr>
              <a:t>elieve in local impacts most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No interest in growing the market</a:t>
            </a:r>
            <a:r>
              <a:rPr lang="en-US" dirty="0">
                <a:latin typeface="Lato Regular"/>
                <a:cs typeface="Lato Regular"/>
              </a:rPr>
              <a:t/>
            </a:r>
            <a:br>
              <a:rPr lang="en-US" dirty="0">
                <a:latin typeface="Lato Regular"/>
                <a:cs typeface="Lato Regular"/>
              </a:rPr>
            </a:br>
            <a:endParaRPr lang="en-US" dirty="0" smtClean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Feel much of the money is wasted</a:t>
            </a:r>
          </a:p>
          <a:p>
            <a:endParaRPr lang="en-US" dirty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The poorest and least educated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Male, over 50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0630" y="1328017"/>
            <a:ext cx="26100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Lato Black"/>
                <a:cs typeface="Lato Black"/>
              </a:rPr>
              <a:t>The Conscientious</a:t>
            </a:r>
            <a:endParaRPr lang="en-US" sz="2200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10630" y="1758904"/>
            <a:ext cx="2610000" cy="4801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Strong sense of duty</a:t>
            </a:r>
            <a:br>
              <a:rPr lang="en-US" dirty="0" smtClean="0">
                <a:latin typeface="Lato Regular"/>
                <a:cs typeface="Lato Regular"/>
              </a:rPr>
            </a:br>
            <a:endParaRPr lang="en-US" dirty="0" smtClean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Lato Regular"/>
                <a:cs typeface="Lato Regular"/>
              </a:rPr>
              <a:t>A</a:t>
            </a:r>
            <a:r>
              <a:rPr lang="en-US" dirty="0" smtClean="0">
                <a:latin typeface="Lato Regular"/>
                <a:cs typeface="Lato Regular"/>
              </a:rPr>
              <a:t>ctive Christians or Quakers</a:t>
            </a:r>
            <a:br>
              <a:rPr lang="en-US" dirty="0" smtClean="0">
                <a:latin typeface="Lato Regular"/>
                <a:cs typeface="Lato Regular"/>
              </a:rPr>
            </a:br>
            <a:endParaRPr lang="en-US" dirty="0" smtClean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Decisions based on trust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The most interested in developing countries</a:t>
            </a:r>
            <a:br>
              <a:rPr lang="en-US" dirty="0" smtClean="0">
                <a:latin typeface="Lato Regular"/>
                <a:cs typeface="Lato Regular"/>
              </a:rPr>
            </a:br>
            <a:endParaRPr lang="en-US" dirty="0" smtClean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Lato Regular"/>
                <a:cs typeface="Lato Regular"/>
              </a:rPr>
              <a:t>60-80, outright home owners</a:t>
            </a:r>
            <a:br>
              <a:rPr lang="en-US" dirty="0" smtClean="0">
                <a:latin typeface="Lato Regular"/>
                <a:cs typeface="Lato Regular"/>
              </a:rPr>
            </a:br>
            <a:endParaRPr lang="en-US" dirty="0" smtClean="0">
              <a:latin typeface="Lato Regular"/>
              <a:cs typeface="Lato Regular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Lato Regular"/>
                <a:cs typeface="Lato Regular"/>
              </a:rPr>
              <a:t>R</a:t>
            </a:r>
            <a:r>
              <a:rPr lang="en-US" dirty="0" smtClean="0">
                <a:latin typeface="Lato Regular"/>
                <a:cs typeface="Lato Regular"/>
              </a:rPr>
              <a:t>eluctant to try new things, no time</a:t>
            </a:r>
          </a:p>
        </p:txBody>
      </p:sp>
    </p:spTree>
    <p:extLst>
      <p:ext uri="{BB962C8B-B14F-4D97-AF65-F5344CB8AC3E}">
        <p14:creationId xmlns:p14="http://schemas.microsoft.com/office/powerpoint/2010/main" val="4152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"/>
          <p:cNvSpPr>
            <a:spLocks noGrp="1"/>
          </p:cNvSpPr>
          <p:nvPr>
            <p:ph type="title"/>
          </p:nvPr>
        </p:nvSpPr>
        <p:spPr bwMode="auto">
          <a:xfrm>
            <a:off x="230188" y="549275"/>
            <a:ext cx="8229600" cy="719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>
                <a:latin typeface="Lato Bold" charset="0"/>
                <a:ea typeface="MS PGothic" charset="0"/>
              </a:rPr>
              <a:t>Size of each segment in the population</a:t>
            </a:r>
            <a:endParaRPr lang="en-US" dirty="0">
              <a:latin typeface="Lato Bold" charset="0"/>
              <a:ea typeface="MS PGothic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774664"/>
              </p:ext>
            </p:extLst>
          </p:nvPr>
        </p:nvGraphicFramePr>
        <p:xfrm>
          <a:off x="230188" y="1268413"/>
          <a:ext cx="8774672" cy="5466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90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2"/>
          <p:cNvSpPr>
            <a:spLocks noGrp="1"/>
          </p:cNvSpPr>
          <p:nvPr>
            <p:ph type="title"/>
          </p:nvPr>
        </p:nvSpPr>
        <p:spPr bwMode="auto">
          <a:xfrm>
            <a:off x="230188" y="549275"/>
            <a:ext cx="8229600" cy="719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>
                <a:latin typeface="Lato Bold" charset="0"/>
                <a:ea typeface="MS PGothic" charset="0"/>
              </a:rPr>
              <a:t>Interest level in national population</a:t>
            </a:r>
            <a:endParaRPr lang="en-US" dirty="0">
              <a:latin typeface="Lato Bold" charset="0"/>
              <a:ea typeface="MS P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060" y="1244153"/>
            <a:ext cx="86843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900" dirty="0" smtClean="0"/>
              <a:t>57% said they were interested, of which 17% were very interested:</a:t>
            </a:r>
            <a:endParaRPr lang="en-US" sz="2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461106"/>
              </p:ext>
            </p:extLst>
          </p:nvPr>
        </p:nvGraphicFramePr>
        <p:xfrm>
          <a:off x="0" y="1782762"/>
          <a:ext cx="9086187" cy="501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52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67" y="432171"/>
            <a:ext cx="8229600" cy="720080"/>
          </a:xfrm>
        </p:spPr>
        <p:txBody>
          <a:bodyPr/>
          <a:lstStyle/>
          <a:p>
            <a:pPr algn="l"/>
            <a:r>
              <a:rPr lang="en-US" dirty="0" smtClean="0"/>
              <a:t>Are you willing to take a lower return?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266" y="1215615"/>
            <a:ext cx="899473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900" dirty="0" smtClean="0"/>
              <a:t>33% are willing to take a lower return:</a:t>
            </a:r>
            <a:endParaRPr lang="en-US" sz="2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365060"/>
              </p:ext>
            </p:extLst>
          </p:nvPr>
        </p:nvGraphicFramePr>
        <p:xfrm>
          <a:off x="149266" y="2267647"/>
          <a:ext cx="8994733" cy="449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44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267" y="432171"/>
            <a:ext cx="8229600" cy="720080"/>
          </a:xfrm>
        </p:spPr>
        <p:txBody>
          <a:bodyPr/>
          <a:lstStyle/>
          <a:p>
            <a:pPr algn="l"/>
            <a:r>
              <a:rPr lang="en-US" dirty="0" smtClean="0"/>
              <a:t>Segments by age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881607"/>
              </p:ext>
            </p:extLst>
          </p:nvPr>
        </p:nvGraphicFramePr>
        <p:xfrm>
          <a:off x="320477" y="1511372"/>
          <a:ext cx="8441779" cy="434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93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1"/>
          <p:cNvSpPr>
            <a:spLocks noGrp="1"/>
          </p:cNvSpPr>
          <p:nvPr>
            <p:ph sz="half" idx="2"/>
          </p:nvPr>
        </p:nvSpPr>
        <p:spPr bwMode="auto">
          <a:xfrm>
            <a:off x="250825" y="1484313"/>
            <a:ext cx="8569325" cy="452596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>
                <a:latin typeface="Lato Regular" charset="0"/>
                <a:ea typeface="MS PGothic" charset="0"/>
              </a:rPr>
              <a:t>Community energy has been the predominant destination of community share investments in the last few years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Lato Light" charset="0"/>
                <a:ea typeface="MS PGothic" charset="0"/>
                <a:cs typeface="Lato Light" charset="0"/>
              </a:rPr>
              <a:t>People know and understand green energy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Lato Light" charset="0"/>
                <a:ea typeface="MS PGothic" charset="0"/>
                <a:cs typeface="Lato Light" charset="0"/>
              </a:rPr>
              <a:t>Income has been well forecast and supported 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Lato Light" charset="0"/>
                <a:ea typeface="MS PGothic" charset="0"/>
                <a:cs typeface="Lato Light" charset="0"/>
              </a:rPr>
              <a:t>Risks can be clearly defined</a:t>
            </a:r>
          </a:p>
          <a:p>
            <a:pPr lvl="1">
              <a:lnSpc>
                <a:spcPct val="80000"/>
              </a:lnSpc>
            </a:pPr>
            <a:endParaRPr lang="en-US">
              <a:latin typeface="Lato Light" charset="0"/>
              <a:ea typeface="MS PGothic" charset="0"/>
              <a:cs typeface="Lato Light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>
                <a:latin typeface="Lato Regular" charset="0"/>
                <a:ea typeface="MS PGothic" charset="0"/>
              </a:rPr>
              <a:t>Community Land Trusts have the potential to move in this direction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Lato Light" charset="0"/>
                <a:ea typeface="MS PGothic" charset="0"/>
                <a:cs typeface="Lato Light" charset="0"/>
              </a:rPr>
              <a:t>Asset backed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Lato Light" charset="0"/>
                <a:ea typeface="MS PGothic" charset="0"/>
                <a:cs typeface="Lato Light" charset="0"/>
              </a:rPr>
              <a:t>Clear business model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Lato Light" charset="0"/>
                <a:ea typeface="MS PGothic" charset="0"/>
                <a:cs typeface="Lato Light" charset="0"/>
              </a:rPr>
              <a:t>Supported rent in some cases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Lato Light" charset="0"/>
                <a:ea typeface="MS PGothic" charset="0"/>
                <a:cs typeface="Lato Light" charset="0"/>
              </a:rPr>
              <a:t>Ability to have multi sites with different characteristics to meet community needs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Lato Light" charset="0"/>
                <a:ea typeface="MS PGothic" charset="0"/>
                <a:cs typeface="Lato Light" charset="0"/>
              </a:rPr>
              <a:t>But potentially risky </a:t>
            </a:r>
            <a:r>
              <a:rPr lang="mr-IN">
                <a:latin typeface="Lato Light" charset="0"/>
                <a:ea typeface="MS PGothic" charset="0"/>
                <a:cs typeface="Lato Light" charset="0"/>
              </a:rPr>
              <a:t>–</a:t>
            </a:r>
            <a:r>
              <a:rPr lang="en-US">
                <a:latin typeface="Lato Light" charset="0"/>
                <a:ea typeface="MS PGothic" charset="0"/>
                <a:cs typeface="Lato Light" charset="0"/>
              </a:rPr>
              <a:t> delays/planning risk etc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US">
              <a:latin typeface="Lato Regular" charset="0"/>
              <a:ea typeface="MS PGothic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>
                <a:latin typeface="Lato Regular" charset="0"/>
                <a:ea typeface="MS PGothic" charset="0"/>
              </a:rPr>
              <a:t>Still requires more education, case studies, track record but it’s coming</a:t>
            </a:r>
            <a:r>
              <a:rPr lang="mr-IN">
                <a:latin typeface="Lato Regular" charset="0"/>
                <a:ea typeface="MS PGothic" charset="0"/>
              </a:rPr>
              <a:t>…</a:t>
            </a:r>
            <a:r>
              <a:rPr lang="en-GB">
                <a:latin typeface="Lato Regular" charset="0"/>
                <a:ea typeface="MS PGothic" charset="0"/>
              </a:rPr>
              <a:t>slowly</a:t>
            </a:r>
            <a:endParaRPr lang="en-US">
              <a:latin typeface="Lato Regular" charset="0"/>
              <a:ea typeface="MS PGothic" charset="0"/>
            </a:endParaRPr>
          </a:p>
        </p:txBody>
      </p:sp>
      <p:sp>
        <p:nvSpPr>
          <p:cNvPr id="22530" name="Title 2"/>
          <p:cNvSpPr>
            <a:spLocks noGrp="1"/>
          </p:cNvSpPr>
          <p:nvPr>
            <p:ph type="title"/>
          </p:nvPr>
        </p:nvSpPr>
        <p:spPr bwMode="auto">
          <a:xfrm>
            <a:off x="230188" y="549275"/>
            <a:ext cx="8229600" cy="719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Lato Bold" charset="0"/>
                <a:ea typeface="MS PGothic" charset="0"/>
              </a:rPr>
              <a:t>Growing the Sector </a:t>
            </a:r>
            <a:r>
              <a:rPr lang="mr-IN">
                <a:latin typeface="Lato Bold" charset="0"/>
                <a:ea typeface="MS PGothic" charset="0"/>
              </a:rPr>
              <a:t>–</a:t>
            </a:r>
            <a:r>
              <a:rPr lang="en-US" sz="2000">
                <a:latin typeface="Lato Bold" charset="0"/>
                <a:ea typeface="MS PGothic" charset="0"/>
              </a:rPr>
              <a:t>investment perspective</a:t>
            </a:r>
          </a:p>
        </p:txBody>
      </p:sp>
    </p:spTree>
    <p:extLst>
      <p:ext uri="{BB962C8B-B14F-4D97-AF65-F5344CB8AC3E}">
        <p14:creationId xmlns:p14="http://schemas.microsoft.com/office/powerpoint/2010/main" val="262296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230188" y="549275"/>
            <a:ext cx="8229600" cy="719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>
                <a:latin typeface="Lato Bold" charset="0"/>
                <a:ea typeface="MS PGothic" charset="0"/>
              </a:rPr>
              <a:t>Preference for local impact </a:t>
            </a:r>
            <a:r>
              <a:rPr lang="mr-IN">
                <a:latin typeface="Lato Bold" charset="0"/>
                <a:ea typeface="MS PGothic" charset="0"/>
              </a:rPr>
              <a:t>–</a:t>
            </a:r>
            <a:r>
              <a:rPr lang="en-GB">
                <a:latin typeface="Lato Bold" charset="0"/>
                <a:ea typeface="MS PGothic" charset="0"/>
              </a:rPr>
              <a:t> CLTs?</a:t>
            </a:r>
          </a:p>
        </p:txBody>
      </p:sp>
      <p:pic>
        <p:nvPicPr>
          <p:cNvPr id="1433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412875"/>
            <a:ext cx="72009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779463" y="5300663"/>
            <a:ext cx="71770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2000" b="1">
                <a:solidFill>
                  <a:srgbClr val="39A8DB"/>
                </a:solidFill>
              </a:rPr>
              <a:t>&amp; Community land trusts can cut across a number of desirable outcomes </a:t>
            </a:r>
            <a:r>
              <a:rPr lang="mr-IN" sz="2000" b="1">
                <a:solidFill>
                  <a:srgbClr val="39A8DB"/>
                </a:solidFill>
              </a:rPr>
              <a:t>–</a:t>
            </a:r>
            <a:r>
              <a:rPr lang="en-GB" sz="2000" b="1">
                <a:solidFill>
                  <a:srgbClr val="39A8DB"/>
                </a:solidFill>
              </a:rPr>
              <a:t> affordable housing, community regeneration, old age support</a:t>
            </a:r>
            <a:r>
              <a:rPr lang="mr-IN" sz="2000" b="1">
                <a:solidFill>
                  <a:srgbClr val="39A8DB"/>
                </a:solidFill>
              </a:rPr>
              <a:t>…</a:t>
            </a:r>
            <a:r>
              <a:rPr lang="en-GB" sz="2000" b="1">
                <a:solidFill>
                  <a:srgbClr val="39A8DB"/>
                </a:solidFill>
              </a:rPr>
              <a:t>++</a:t>
            </a:r>
          </a:p>
        </p:txBody>
      </p:sp>
    </p:spTree>
    <p:extLst>
      <p:ext uri="{BB962C8B-B14F-4D97-AF65-F5344CB8AC3E}">
        <p14:creationId xmlns:p14="http://schemas.microsoft.com/office/powerpoint/2010/main" val="2361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50825" y="1628775"/>
            <a:ext cx="6049963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Ground up community led approach</a:t>
            </a:r>
          </a:p>
          <a:p>
            <a:pPr>
              <a:defRPr/>
            </a:pPr>
            <a:r>
              <a:rPr lang="en-US" dirty="0" smtClean="0"/>
              <a:t> A number of land trusts working </a:t>
            </a:r>
          </a:p>
          <a:p>
            <a:pPr marL="0" indent="0">
              <a:buFont typeface="Arial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together </a:t>
            </a:r>
          </a:p>
          <a:p>
            <a:pPr>
              <a:defRPr/>
            </a:pPr>
            <a:r>
              <a:rPr lang="en-US" dirty="0" smtClean="0"/>
              <a:t>Community shares raising £450k</a:t>
            </a:r>
          </a:p>
          <a:p>
            <a:pPr>
              <a:defRPr/>
            </a:pPr>
            <a:r>
              <a:rPr lang="en-US" dirty="0" smtClean="0"/>
              <a:t>Covers operational costs and at risk </a:t>
            </a:r>
          </a:p>
          <a:p>
            <a:pPr marL="0" indent="0">
              <a:buFont typeface="Arial"/>
              <a:buNone/>
              <a:defRPr/>
            </a:pPr>
            <a:r>
              <a:rPr lang="en-US" dirty="0" smtClean="0"/>
              <a:t>     pre development fees.</a:t>
            </a:r>
          </a:p>
          <a:p>
            <a:pPr>
              <a:defRPr/>
            </a:pPr>
            <a:r>
              <a:rPr lang="en-US" dirty="0" err="1" smtClean="0"/>
              <a:t>Lewisham</a:t>
            </a:r>
            <a:r>
              <a:rPr lang="en-US" dirty="0" smtClean="0"/>
              <a:t> targeted as primary site</a:t>
            </a:r>
          </a:p>
          <a:p>
            <a:pPr>
              <a:defRPr/>
            </a:pPr>
            <a:r>
              <a:rPr lang="en-US" dirty="0" smtClean="0"/>
              <a:t>Long lead-in times </a:t>
            </a:r>
            <a:endParaRPr lang="en-US" dirty="0"/>
          </a:p>
        </p:txBody>
      </p:sp>
      <p:sp>
        <p:nvSpPr>
          <p:cNvPr id="23554" name="Title 2"/>
          <p:cNvSpPr>
            <a:spLocks noGrp="1"/>
          </p:cNvSpPr>
          <p:nvPr>
            <p:ph type="title"/>
          </p:nvPr>
        </p:nvSpPr>
        <p:spPr bwMode="auto">
          <a:xfrm>
            <a:off x="230188" y="549275"/>
            <a:ext cx="8229600" cy="719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Lato Bold" charset="0"/>
                <a:ea typeface="MS PGothic" charset="0"/>
              </a:rPr>
              <a:t>London Community Land Trust</a:t>
            </a:r>
          </a:p>
        </p:txBody>
      </p:sp>
      <p:pic>
        <p:nvPicPr>
          <p:cNvPr id="23555" name="Picture 4" descr="Screen Shot 2018-09-20 at 14.4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44675"/>
            <a:ext cx="4030663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4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23" y="150200"/>
            <a:ext cx="7080455" cy="52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272" y="5492608"/>
            <a:ext cx="8853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Making a fortune here turning these old trees into toilet paper!  Love    </a:t>
            </a:r>
            <a:r>
              <a:rPr lang="en-GB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Y</a:t>
            </a:r>
            <a:r>
              <a:rPr lang="en-GB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cs typeface="Lato Regular"/>
              </a:rPr>
              <a:t>our money   xx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914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50825" y="1628775"/>
            <a:ext cx="3889375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Land access approach to work with a developer through a section 106 agreement </a:t>
            </a:r>
          </a:p>
          <a:p>
            <a:pPr>
              <a:defRPr/>
            </a:pPr>
            <a:r>
              <a:rPr lang="en-US" dirty="0" smtClean="0"/>
              <a:t>Grant income covers some of initial pre dev. costs.</a:t>
            </a:r>
          </a:p>
          <a:p>
            <a:pPr>
              <a:defRPr/>
            </a:pPr>
            <a:r>
              <a:rPr lang="en-US" dirty="0" smtClean="0"/>
              <a:t>Rent 9 out of 16 homes and sell 7. Rented at “social rent” and sold at 2/3 of market value. 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Arial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24578" name="Title 2"/>
          <p:cNvSpPr>
            <a:spLocks noGrp="1"/>
          </p:cNvSpPr>
          <p:nvPr>
            <p:ph type="title"/>
          </p:nvPr>
        </p:nvSpPr>
        <p:spPr bwMode="auto">
          <a:xfrm>
            <a:off x="230188" y="549275"/>
            <a:ext cx="8229600" cy="719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Lato Bold" charset="0"/>
                <a:ea typeface="MS PGothic" charset="0"/>
              </a:rPr>
              <a:t>Leeds Community Homes</a:t>
            </a:r>
          </a:p>
        </p:txBody>
      </p:sp>
      <p:pic>
        <p:nvPicPr>
          <p:cNvPr id="24579" name="Content Placeholder 3" descr="Screen Shot 2018-09-20 at 14.4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 b="1965"/>
          <a:stretch>
            <a:fillRect/>
          </a:stretch>
        </p:blipFill>
        <p:spPr bwMode="auto">
          <a:xfrm>
            <a:off x="4284663" y="1557338"/>
            <a:ext cx="464185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0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 sz="half" idx="2"/>
          </p:nvPr>
        </p:nvSpPr>
        <p:spPr bwMode="auto">
          <a:xfrm>
            <a:off x="250825" y="1628775"/>
            <a:ext cx="6049963" cy="45259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US">
                <a:latin typeface="Lato Regular" charset="0"/>
                <a:ea typeface="MS PGothic" charset="0"/>
              </a:rPr>
              <a:t>Somerset CLT </a:t>
            </a:r>
            <a:r>
              <a:rPr lang="mr-IN">
                <a:latin typeface="Lato Regular" charset="0"/>
                <a:ea typeface="MS PGothic" charset="0"/>
              </a:rPr>
              <a:t>–</a:t>
            </a:r>
            <a:r>
              <a:rPr lang="en-US">
                <a:latin typeface="Lato Regular" charset="0"/>
                <a:ea typeface="MS PGothic" charset="0"/>
              </a:rPr>
              <a:t>Growing track record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Lato Regular" charset="0"/>
                <a:ea typeface="MS PGothic" charset="0"/>
              </a:rPr>
              <a:t>St Ives CLT </a:t>
            </a:r>
            <a:r>
              <a:rPr lang="mr-IN">
                <a:latin typeface="Lato Regular" charset="0"/>
                <a:ea typeface="MS PGothic" charset="0"/>
              </a:rPr>
              <a:t>–</a:t>
            </a:r>
            <a:r>
              <a:rPr lang="en-US">
                <a:latin typeface="Lato Regular" charset="0"/>
                <a:ea typeface="MS PGothic" charset="0"/>
              </a:rPr>
              <a:t> Rural, blended finance model</a:t>
            </a:r>
          </a:p>
          <a:p>
            <a:pPr>
              <a:buFont typeface="Arial" charset="0"/>
              <a:buChar char="•"/>
            </a:pPr>
            <a:r>
              <a:rPr lang="en-US">
                <a:latin typeface="Lato Regular" charset="0"/>
                <a:ea typeface="MS PGothic" charset="0"/>
              </a:rPr>
              <a:t>Heart of Hastings CLT </a:t>
            </a:r>
            <a:r>
              <a:rPr lang="mr-IN">
                <a:latin typeface="Lato Regular" charset="0"/>
                <a:ea typeface="MS PGothic" charset="0"/>
              </a:rPr>
              <a:t>–</a:t>
            </a:r>
            <a:r>
              <a:rPr lang="en-US">
                <a:latin typeface="Lato Regular" charset="0"/>
                <a:ea typeface="MS PGothic" charset="0"/>
              </a:rPr>
              <a:t> Employment training, self build, SITR eligible (?)</a:t>
            </a:r>
          </a:p>
          <a:p>
            <a:pPr>
              <a:buFont typeface="Arial" charset="0"/>
              <a:buChar char="•"/>
            </a:pPr>
            <a:endParaRPr lang="en-US">
              <a:latin typeface="Lato Regular" charset="0"/>
              <a:ea typeface="MS PGothic" charset="0"/>
            </a:endParaRPr>
          </a:p>
          <a:p>
            <a:pPr>
              <a:buFont typeface="Arial" charset="0"/>
              <a:buChar char="•"/>
            </a:pPr>
            <a:endParaRPr lang="en-US">
              <a:latin typeface="Lato Regular" charset="0"/>
              <a:ea typeface="MS PGothic" charset="0"/>
            </a:endParaRPr>
          </a:p>
          <a:p>
            <a:pPr marL="457200" lvl="1" indent="0">
              <a:buFont typeface="Arial" charset="0"/>
              <a:buNone/>
            </a:pPr>
            <a:r>
              <a:rPr lang="en-US" sz="3200">
                <a:latin typeface="Lato Light" charset="0"/>
                <a:ea typeface="MS PGothic" charset="0"/>
                <a:cs typeface="Lato Light" charset="0"/>
              </a:rPr>
              <a:t>+Calder Valley CLT</a:t>
            </a:r>
          </a:p>
          <a:p>
            <a:pPr marL="457200" lvl="1" indent="0">
              <a:buFont typeface="Arial" charset="0"/>
              <a:buNone/>
            </a:pPr>
            <a:r>
              <a:rPr lang="en-US" sz="3200">
                <a:latin typeface="Lato Light" charset="0"/>
                <a:ea typeface="MS PGothic" charset="0"/>
                <a:cs typeface="Lato Light" charset="0"/>
              </a:rPr>
              <a:t>+</a:t>
            </a:r>
            <a:r>
              <a:rPr lang="mr-IN" sz="3200">
                <a:latin typeface="Lato Light" charset="0"/>
                <a:ea typeface="MS PGothic" charset="0"/>
                <a:cs typeface="Lato Light" charset="0"/>
              </a:rPr>
              <a:t>……</a:t>
            </a:r>
            <a:r>
              <a:rPr lang="en-GB" sz="3200">
                <a:latin typeface="Lato Light" charset="0"/>
                <a:ea typeface="MS PGothic" charset="0"/>
                <a:cs typeface="Lato Light" charset="0"/>
              </a:rPr>
              <a:t>.</a:t>
            </a:r>
            <a:endParaRPr lang="en-US" sz="3200">
              <a:latin typeface="Lato Light" charset="0"/>
              <a:ea typeface="MS PGothic" charset="0"/>
              <a:cs typeface="Lato Light" charset="0"/>
            </a:endParaRPr>
          </a:p>
          <a:p>
            <a:pPr>
              <a:buFont typeface="Arial" charset="0"/>
              <a:buChar char="•"/>
            </a:pPr>
            <a:endParaRPr lang="en-US">
              <a:latin typeface="Lato Regular" charset="0"/>
              <a:ea typeface="MS PGothic" charset="0"/>
            </a:endParaRPr>
          </a:p>
        </p:txBody>
      </p:sp>
      <p:sp>
        <p:nvSpPr>
          <p:cNvPr id="25602" name="Title 2"/>
          <p:cNvSpPr>
            <a:spLocks noGrp="1"/>
          </p:cNvSpPr>
          <p:nvPr>
            <p:ph type="title"/>
          </p:nvPr>
        </p:nvSpPr>
        <p:spPr bwMode="auto">
          <a:xfrm>
            <a:off x="230188" y="549275"/>
            <a:ext cx="8229600" cy="719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Lato Bold" charset="0"/>
                <a:ea typeface="MS PGothic" charset="0"/>
              </a:rPr>
              <a:t>The next wave</a:t>
            </a:r>
          </a:p>
        </p:txBody>
      </p:sp>
    </p:spTree>
    <p:extLst>
      <p:ext uri="{BB962C8B-B14F-4D97-AF65-F5344CB8AC3E}">
        <p14:creationId xmlns:p14="http://schemas.microsoft.com/office/powerpoint/2010/main" val="36730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b="1" dirty="0">
                <a:latin typeface="Lato Bold" charset="0"/>
                <a:ea typeface="Lato Bold" charset="0"/>
                <a:cs typeface="Lato Bold" charset="0"/>
              </a:rPr>
              <a:t>Imagining the mass market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6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b="1" dirty="0">
                <a:latin typeface="Lato Bold" charset="0"/>
                <a:ea typeface="Lato Bold" charset="0"/>
                <a:cs typeface="Lato Bold" charset="0"/>
              </a:rPr>
              <a:t>Imagining the mass market</a:t>
            </a:r>
          </a:p>
        </p:txBody>
      </p:sp>
      <p:pic>
        <p:nvPicPr>
          <p:cNvPr id="5" name="Picture 4" descr="Macintosh HD:Users:jamiehartzell:Documents:Ethex:Positive inevsting reports:2014 PI report:Report master, graphics and photos:Ethex Report Images:(p0) westmillAGM _MG_449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0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413"/>
            <a:ext cx="91440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7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b="1" dirty="0" smtClean="0">
                <a:latin typeface="Lato Bold" charset="0"/>
                <a:ea typeface="Lato Bold" charset="0"/>
                <a:cs typeface="Lato Bold" charset="0"/>
              </a:rPr>
              <a:t>Where you can be positive</a:t>
            </a:r>
            <a:endParaRPr lang="en-US" b="1" dirty="0">
              <a:latin typeface="Lato Bold" charset="0"/>
              <a:ea typeface="Lato Bold" charset="0"/>
              <a:cs typeface="Lato Bold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190479"/>
              </p:ext>
            </p:extLst>
          </p:nvPr>
        </p:nvGraphicFramePr>
        <p:xfrm>
          <a:off x="539552" y="1484784"/>
          <a:ext cx="7488832" cy="5040560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1008112">
                <a:tc>
                  <a:txBody>
                    <a:bodyPr/>
                    <a:lstStyle/>
                    <a:p>
                      <a:pPr marL="514350" indent="-514350" algn="l" fontAlgn="ctr">
                        <a:buFont typeface="+mj-lt"/>
                        <a:buAutoNum type="arabicPeriod"/>
                      </a:pPr>
                      <a:r>
                        <a:rPr lang="en-GB" sz="3400" b="1" kern="1200" dirty="0" smtClean="0">
                          <a:solidFill>
                            <a:srgbClr val="666666"/>
                          </a:solidFill>
                          <a:latin typeface="Lato Regular"/>
                          <a:ea typeface="ＭＳ Ｐゴシック" charset="0"/>
                          <a:cs typeface="Lato Regular"/>
                        </a:rPr>
                        <a:t>Your</a:t>
                      </a:r>
                      <a:r>
                        <a:rPr lang="en-GB" sz="3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3400" b="1" i="0" u="none" strike="noStrike" kern="1200" baseline="0" dirty="0" smtClean="0">
                          <a:solidFill>
                            <a:srgbClr val="666666"/>
                          </a:solidFill>
                          <a:effectLst/>
                          <a:latin typeface="Lato Regular"/>
                          <a:ea typeface="ＭＳ Ｐゴシック" charset="0"/>
                          <a:cs typeface="Lato Regular"/>
                        </a:rPr>
                        <a:t>b</a:t>
                      </a:r>
                      <a:r>
                        <a:rPr lang="en-GB" sz="3400" b="1" kern="1200" dirty="0" smtClean="0">
                          <a:solidFill>
                            <a:srgbClr val="666666"/>
                          </a:solidFill>
                          <a:latin typeface="Lato Regular"/>
                          <a:ea typeface="ＭＳ Ｐゴシック" charset="0"/>
                          <a:cs typeface="Lato Regular"/>
                        </a:rPr>
                        <a:t>ank</a:t>
                      </a:r>
                      <a:r>
                        <a:rPr lang="en-GB" sz="3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3400" b="1" kern="1200" dirty="0" smtClean="0">
                          <a:solidFill>
                            <a:srgbClr val="666666"/>
                          </a:solidFill>
                          <a:latin typeface="Lato Regular"/>
                          <a:ea typeface="ＭＳ Ｐゴシック" charset="0"/>
                          <a:cs typeface="Lato Regular"/>
                        </a:rPr>
                        <a:t>account</a:t>
                      </a:r>
                      <a:endParaRPr lang="en-GB" sz="3400" b="1" kern="1200" dirty="0">
                        <a:solidFill>
                          <a:srgbClr val="666666"/>
                        </a:solidFill>
                        <a:latin typeface="Lato Regular"/>
                        <a:ea typeface="ＭＳ Ｐゴシック" charset="0"/>
                        <a:cs typeface="Lato Regular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GB" sz="3400" b="1" kern="1200" dirty="0" smtClean="0">
                          <a:solidFill>
                            <a:srgbClr val="666666"/>
                          </a:solidFill>
                          <a:latin typeface="Lato Regular"/>
                          <a:ea typeface="ＭＳ Ｐゴシック" charset="0"/>
                          <a:cs typeface="Lato Regular"/>
                        </a:rPr>
                        <a:t>2. Your</a:t>
                      </a:r>
                      <a:r>
                        <a:rPr lang="en-GB" sz="3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3400" b="1" kern="1200" dirty="0" smtClean="0">
                          <a:solidFill>
                            <a:srgbClr val="666666"/>
                          </a:solidFill>
                          <a:latin typeface="Lato Regular"/>
                          <a:ea typeface="ＭＳ Ｐゴシック" charset="0"/>
                          <a:cs typeface="Lato Regular"/>
                        </a:rPr>
                        <a:t>savings</a:t>
                      </a:r>
                      <a:r>
                        <a:rPr lang="en-GB" sz="3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3400" b="1" kern="1200" dirty="0" smtClean="0">
                          <a:solidFill>
                            <a:srgbClr val="666666"/>
                          </a:solidFill>
                          <a:latin typeface="Lato Regular"/>
                          <a:ea typeface="ＭＳ Ｐゴシック" charset="0"/>
                          <a:cs typeface="Lato Regular"/>
                        </a:rPr>
                        <a:t>account</a:t>
                      </a:r>
                      <a:r>
                        <a:rPr lang="en-GB" sz="3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3400" b="1" kern="1200" dirty="0" smtClean="0">
                          <a:solidFill>
                            <a:srgbClr val="666666"/>
                          </a:solidFill>
                          <a:latin typeface="Lato Regular"/>
                          <a:ea typeface="ＭＳ Ｐゴシック" charset="0"/>
                          <a:cs typeface="Lato Regular"/>
                        </a:rPr>
                        <a:t>and</a:t>
                      </a:r>
                      <a:r>
                        <a:rPr lang="en-GB" sz="3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3400" b="1" kern="1200" dirty="0" smtClean="0">
                          <a:solidFill>
                            <a:srgbClr val="666666"/>
                          </a:solidFill>
                          <a:latin typeface="Lato Regular"/>
                          <a:ea typeface="ＭＳ Ｐゴシック" charset="0"/>
                          <a:cs typeface="Lato Regular"/>
                        </a:rPr>
                        <a:t>ISAs</a:t>
                      </a:r>
                      <a:endParaRPr lang="en-GB" sz="3400" b="1" kern="1200" dirty="0">
                        <a:solidFill>
                          <a:srgbClr val="666666"/>
                        </a:solidFill>
                        <a:latin typeface="Lato Regular"/>
                        <a:ea typeface="ＭＳ Ｐゴシック" charset="0"/>
                        <a:cs typeface="Lato Regular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GB" sz="3400" b="1" kern="1200" dirty="0" smtClean="0">
                          <a:solidFill>
                            <a:srgbClr val="666666"/>
                          </a:solidFill>
                          <a:latin typeface="Lato Regular"/>
                          <a:ea typeface="ＭＳ Ｐゴシック" charset="0"/>
                          <a:cs typeface="Lato Regular"/>
                        </a:rPr>
                        <a:t>3. Your</a:t>
                      </a:r>
                      <a:r>
                        <a:rPr lang="en-GB" sz="3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3400" b="1" kern="1200" dirty="0" smtClean="0">
                          <a:solidFill>
                            <a:srgbClr val="666666"/>
                          </a:solidFill>
                          <a:latin typeface="Lato Regular"/>
                          <a:ea typeface="ＭＳ Ｐゴシック" charset="0"/>
                          <a:cs typeface="Lato Regular"/>
                        </a:rPr>
                        <a:t>direct</a:t>
                      </a:r>
                      <a:r>
                        <a:rPr lang="en-GB" sz="3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3400" b="1" kern="1200" dirty="0" smtClean="0">
                          <a:solidFill>
                            <a:srgbClr val="666666"/>
                          </a:solidFill>
                          <a:latin typeface="Lato Regular"/>
                          <a:ea typeface="ＭＳ Ｐゴシック" charset="0"/>
                          <a:cs typeface="Lato Regular"/>
                        </a:rPr>
                        <a:t>positive</a:t>
                      </a:r>
                      <a:r>
                        <a:rPr lang="en-GB" sz="3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3400" b="1" kern="1200" dirty="0" smtClean="0">
                          <a:solidFill>
                            <a:srgbClr val="666666"/>
                          </a:solidFill>
                          <a:latin typeface="Lato Regular"/>
                          <a:ea typeface="ＭＳ Ｐゴシック" charset="0"/>
                          <a:cs typeface="Lato Regular"/>
                        </a:rPr>
                        <a:t>investments</a:t>
                      </a:r>
                      <a:endParaRPr lang="en-GB" sz="3400" b="1" kern="1200" dirty="0">
                        <a:solidFill>
                          <a:srgbClr val="666666"/>
                        </a:solidFill>
                        <a:latin typeface="Lato Regular"/>
                        <a:ea typeface="ＭＳ Ｐゴシック" charset="0"/>
                        <a:cs typeface="Lato Regular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GB" sz="3400" b="1" kern="1200" dirty="0" smtClean="0">
                          <a:solidFill>
                            <a:srgbClr val="666666"/>
                          </a:solidFill>
                          <a:latin typeface="Lato Regular"/>
                          <a:ea typeface="ＭＳ Ｐゴシック" charset="0"/>
                          <a:cs typeface="Lato Regular"/>
                        </a:rPr>
                        <a:t>4. Ethical</a:t>
                      </a:r>
                      <a:r>
                        <a:rPr lang="en-GB" sz="3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3400" b="1" kern="1200" dirty="0" smtClean="0">
                          <a:solidFill>
                            <a:srgbClr val="666666"/>
                          </a:solidFill>
                          <a:latin typeface="Lato Regular"/>
                          <a:ea typeface="ＭＳ Ｐゴシック" charset="0"/>
                          <a:cs typeface="Lato Regular"/>
                        </a:rPr>
                        <a:t>funds</a:t>
                      </a:r>
                      <a:endParaRPr lang="en-GB" sz="3400" b="1" kern="1200" dirty="0">
                        <a:solidFill>
                          <a:srgbClr val="666666"/>
                        </a:solidFill>
                        <a:latin typeface="Lato Regular"/>
                        <a:ea typeface="ＭＳ Ｐゴシック" charset="0"/>
                        <a:cs typeface="Lato Regular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indent="0" algn="l" fontAlgn="ctr">
                        <a:buFont typeface="+mj-lt"/>
                        <a:buNone/>
                      </a:pPr>
                      <a:r>
                        <a:rPr lang="en-GB" sz="3400" b="1" kern="1200" dirty="0" smtClean="0">
                          <a:solidFill>
                            <a:srgbClr val="666666"/>
                          </a:solidFill>
                          <a:latin typeface="Lato Regular"/>
                          <a:ea typeface="ＭＳ Ｐゴシック" charset="0"/>
                          <a:cs typeface="Lato Regular"/>
                        </a:rPr>
                        <a:t>5. Your</a:t>
                      </a:r>
                      <a:r>
                        <a:rPr lang="en-GB" sz="3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3400" b="1" kern="1200" dirty="0" smtClean="0">
                          <a:solidFill>
                            <a:srgbClr val="666666"/>
                          </a:solidFill>
                          <a:latin typeface="Lato Regular"/>
                          <a:ea typeface="ＭＳ Ｐゴシック" charset="0"/>
                          <a:cs typeface="Lato Regular"/>
                        </a:rPr>
                        <a:t>pension</a:t>
                      </a:r>
                      <a:endParaRPr lang="en-GB" sz="3400" b="1" kern="1200" dirty="0">
                        <a:solidFill>
                          <a:srgbClr val="666666"/>
                        </a:solidFill>
                        <a:latin typeface="Lato Regular"/>
                        <a:ea typeface="ＭＳ Ｐゴシック" charset="0"/>
                        <a:cs typeface="Lato Regular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8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b="1" dirty="0" smtClean="0">
                <a:latin typeface="Lato Bold" charset="0"/>
                <a:ea typeface="Lato Bold" charset="0"/>
                <a:cs typeface="Lato Bold" charset="0"/>
              </a:rPr>
              <a:t>The worst current accounts (/20)</a:t>
            </a:r>
            <a:endParaRPr lang="en-US" b="1" dirty="0">
              <a:latin typeface="Lato Bold" charset="0"/>
              <a:ea typeface="Lato Bold" charset="0"/>
              <a:cs typeface="Lato 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1821"/>
              </p:ext>
            </p:extLst>
          </p:nvPr>
        </p:nvGraphicFramePr>
        <p:xfrm>
          <a:off x="457201" y="1682304"/>
          <a:ext cx="8229599" cy="4957200"/>
        </p:xfrm>
        <a:graphic>
          <a:graphicData uri="http://schemas.openxmlformats.org/drawingml/2006/table">
            <a:tbl>
              <a:tblPr>
                <a:effectLst>
                  <a:outerShdw blurRad="50800" dist="50800" dir="60000" algn="tl" rotWithShape="0">
                    <a:srgbClr val="000000">
                      <a:alpha val="43137"/>
                    </a:srgbClr>
                  </a:outerShdw>
                </a:effectLst>
              </a:tblPr>
              <a:tblGrid>
                <a:gridCol w="7111864"/>
                <a:gridCol w="1117735"/>
              </a:tblGrid>
              <a:tr h="35285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Barclays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30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5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First Direct 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30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5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HSBC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30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5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Post Office 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3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0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Sainsburys</a:t>
                      </a:r>
                      <a:endParaRPr lang="en-US" sz="3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3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5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NatWest 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3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5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Royal Bank of Scotland 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s-IS" sz="3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5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M&amp;S Money 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30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285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Tesco 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3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10958" marR="10958" marT="936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9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b="1" dirty="0" smtClean="0">
                <a:latin typeface="Lato Bold" charset="0"/>
                <a:ea typeface="Lato Bold" charset="0"/>
                <a:cs typeface="Lato Bold" charset="0"/>
              </a:rPr>
              <a:t>The best current accounts (/20)</a:t>
            </a:r>
            <a:endParaRPr lang="en-US" b="1" dirty="0">
              <a:latin typeface="Lato Bold" charset="0"/>
              <a:ea typeface="Lato Bold" charset="0"/>
              <a:cs typeface="Lato Bold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51827"/>
              </p:ext>
            </p:extLst>
          </p:nvPr>
        </p:nvGraphicFramePr>
        <p:xfrm>
          <a:off x="457200" y="1708112"/>
          <a:ext cx="8229600" cy="4258800"/>
        </p:xfrm>
        <a:graphic>
          <a:graphicData uri="http://schemas.openxmlformats.org/drawingml/2006/table">
            <a:tbl>
              <a:tblPr/>
              <a:tblGrid>
                <a:gridCol w="7111865"/>
                <a:gridCol w="1117735"/>
              </a:tblGrid>
              <a:tr h="48429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Triodos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3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15.5</a:t>
                      </a:r>
                    </a:p>
                  </a:txBody>
                  <a:tcPr marL="10958" marR="10958" marT="1512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29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Cumberland Building Society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3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13.5</a:t>
                      </a:r>
                    </a:p>
                  </a:txBody>
                  <a:tcPr marL="10958" marR="10958" marT="1512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29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Nationwide Building Society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3000" b="0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13.5</a:t>
                      </a:r>
                    </a:p>
                  </a:txBody>
                  <a:tcPr marL="10958" marR="10958" marT="1512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29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 err="1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Clydeside</a:t>
                      </a:r>
                      <a:r>
                        <a:rPr lang="en-US" sz="3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 Bank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3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12.5</a:t>
                      </a:r>
                    </a:p>
                  </a:txBody>
                  <a:tcPr marL="10958" marR="10958" marT="1512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29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Metro Bank 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3000" b="0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12.5</a:t>
                      </a:r>
                    </a:p>
                  </a:txBody>
                  <a:tcPr marL="10958" marR="10958" marT="1512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29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Yorkshire Bank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30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12.5</a:t>
                      </a:r>
                    </a:p>
                  </a:txBody>
                  <a:tcPr marL="10958" marR="10958" marT="1512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29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b="0" i="0" u="none" strike="noStrike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Co-operative Bank and Smile Bank</a:t>
                      </a:r>
                    </a:p>
                  </a:txBody>
                  <a:tcPr marL="10958" marR="10958" marT="10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3000" b="0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  8.5</a:t>
                      </a:r>
                      <a:endParaRPr lang="hr-HR" sz="30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10958" marR="10958" marT="1512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6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" y="642359"/>
            <a:ext cx="9028454" cy="6233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6" y="32568"/>
            <a:ext cx="2578336" cy="20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8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874888" y="332657"/>
            <a:ext cx="7351890" cy="1849435"/>
          </a:xfrm>
          <a:prstGeom prst="roundRect">
            <a:avLst>
              <a:gd name="adj" fmla="val 0"/>
            </a:avLst>
          </a:prstGeom>
          <a:solidFill>
            <a:srgbClr val="D0323D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45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GB" sz="4500" b="1" dirty="0">
                <a:solidFill>
                  <a:schemeClr val="bg1"/>
                </a:solidFill>
                <a:latin typeface="Calibri" pitchFamily="34" charset="0"/>
              </a:rPr>
              <a:t>The Ethical Property Company</a:t>
            </a:r>
          </a:p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  <a:latin typeface="Calibri" pitchFamily="34" charset="0"/>
              </a:rPr>
              <a:t>Founded in 1998</a:t>
            </a:r>
          </a:p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endParaRPr lang="en-GB" sz="1600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0" y="2311572"/>
            <a:ext cx="6809166" cy="39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1a. Ethex_Investor_with_projects_£+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484313"/>
            <a:ext cx="9144001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Title 2"/>
          <p:cNvSpPr>
            <a:spLocks noGrp="1"/>
          </p:cNvSpPr>
          <p:nvPr>
            <p:ph type="title"/>
          </p:nvPr>
        </p:nvSpPr>
        <p:spPr bwMode="auto">
          <a:xfrm>
            <a:off x="230188" y="549275"/>
            <a:ext cx="8229600" cy="71913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dirty="0" smtClean="0">
                <a:latin typeface="Lato Bold" charset="0"/>
                <a:ea typeface="MS PGothic" charset="0"/>
              </a:rPr>
              <a:t>£65 million raised since 2013</a:t>
            </a:r>
            <a:endParaRPr lang="en-US" dirty="0">
              <a:latin typeface="Lato Bold" charset="0"/>
              <a:ea typeface="MS PGothic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49081" y="6109920"/>
            <a:ext cx="40691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600" dirty="0" err="1">
                <a:solidFill>
                  <a:srgbClr val="39A8DB"/>
                </a:solidFill>
                <a:latin typeface="Lato Bold" charset="0"/>
              </a:rPr>
              <a:t>www.ethex.org.uk</a:t>
            </a:r>
            <a:endParaRPr lang="en-US" sz="3600" dirty="0">
              <a:solidFill>
                <a:srgbClr val="39A8DB"/>
              </a:solidFill>
              <a:latin typeface="Lato Bold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86" y="254000"/>
            <a:ext cx="176589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3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4261</TotalTime>
  <Words>1016</Words>
  <Application>Microsoft Office PowerPoint</Application>
  <PresentationFormat>On-screen Show (4:3)</PresentationFormat>
  <Paragraphs>259</Paragraphs>
  <Slides>34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MS PGothic</vt:lpstr>
      <vt:lpstr>MS PGothic</vt:lpstr>
      <vt:lpstr>Arial</vt:lpstr>
      <vt:lpstr>Calibri</vt:lpstr>
      <vt:lpstr>Lato Black</vt:lpstr>
      <vt:lpstr>Lato Bold</vt:lpstr>
      <vt:lpstr>Lato Light</vt:lpstr>
      <vt:lpstr>Lato Regular</vt:lpstr>
      <vt:lpstr>Mangal</vt:lpstr>
      <vt:lpstr>Verdana</vt:lpstr>
      <vt:lpstr>Office Theme</vt:lpstr>
      <vt:lpstr>The positive investor and I </vt:lpstr>
      <vt:lpstr>PowerPoint Presentation</vt:lpstr>
      <vt:lpstr>PowerPoint Presentation</vt:lpstr>
      <vt:lpstr>Where you can be positive</vt:lpstr>
      <vt:lpstr>The worst current accounts (/20)</vt:lpstr>
      <vt:lpstr>The best current accounts (/20)</vt:lpstr>
      <vt:lpstr>PowerPoint Presentation</vt:lpstr>
      <vt:lpstr>PowerPoint Presentation</vt:lpstr>
      <vt:lpstr>£65 million raised since 2013</vt:lpstr>
      <vt:lpstr>The positive investment &amp; savings platform</vt:lpstr>
      <vt:lpstr>The Ethical Stock Exchange </vt:lpstr>
      <vt:lpstr>The language we use</vt:lpstr>
      <vt:lpstr>The hotspots for positive investing</vt:lpstr>
      <vt:lpstr>The positive saving and investing market</vt:lpstr>
      <vt:lpstr>The existing community</vt:lpstr>
      <vt:lpstr>Age of the existing community</vt:lpstr>
      <vt:lpstr>Median household wealth</vt:lpstr>
      <vt:lpstr>UK market sizing</vt:lpstr>
      <vt:lpstr>Belief in positive social impact</vt:lpstr>
      <vt:lpstr>Where do you prefer to have an impact?</vt:lpstr>
      <vt:lpstr>The six types of positive investor</vt:lpstr>
      <vt:lpstr>The six types of positive investor</vt:lpstr>
      <vt:lpstr>Size of each segment in the population</vt:lpstr>
      <vt:lpstr>Interest level in national population</vt:lpstr>
      <vt:lpstr>Are you willing to take a lower return?</vt:lpstr>
      <vt:lpstr>Segments by age</vt:lpstr>
      <vt:lpstr>Growing the Sector –investment perspective</vt:lpstr>
      <vt:lpstr>Preference for local impact – CLTs?</vt:lpstr>
      <vt:lpstr>London Community Land Trust</vt:lpstr>
      <vt:lpstr>Leeds Community Homes</vt:lpstr>
      <vt:lpstr>The next wave</vt:lpstr>
      <vt:lpstr>Imagining the mass market</vt:lpstr>
      <vt:lpstr>Imagining the mass market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the positive investor</dc:title>
  <dc:creator>Jamie Hartzell</dc:creator>
  <cp:lastModifiedBy>Andrew</cp:lastModifiedBy>
  <cp:revision>22</cp:revision>
  <dcterms:created xsi:type="dcterms:W3CDTF">2018-09-21T12:55:31Z</dcterms:created>
  <dcterms:modified xsi:type="dcterms:W3CDTF">2018-09-25T15:13:34Z</dcterms:modified>
</cp:coreProperties>
</file>